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1.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2.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4.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 id="269" r:id="rId15"/>
    <p:sldId id="274" r:id="rId16"/>
    <p:sldId id="271" r:id="rId17"/>
    <p:sldId id="279" r:id="rId18"/>
    <p:sldId id="272" r:id="rId19"/>
    <p:sldId id="280" r:id="rId20"/>
    <p:sldId id="273" r:id="rId21"/>
    <p:sldId id="275" r:id="rId22"/>
    <p:sldId id="281" r:id="rId23"/>
    <p:sldId id="276" r:id="rId24"/>
    <p:sldId id="283" r:id="rId25"/>
    <p:sldId id="282" r:id="rId26"/>
    <p:sldId id="277" r:id="rId27"/>
    <p:sldId id="278" r:id="rId28"/>
    <p:sldId id="285" r:id="rId29"/>
    <p:sldId id="28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2739" autoAdjust="0"/>
  </p:normalViewPr>
  <p:slideViewPr>
    <p:cSldViewPr snapToGrid="0">
      <p:cViewPr varScale="1">
        <p:scale>
          <a:sx n="46" d="100"/>
          <a:sy n="46" d="100"/>
        </p:scale>
        <p:origin x="137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vijam\Downloads\NNR020_20230324-104317.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evijam\Downloads\NNR100_20230324-131653.csv"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evijam\Downloads\NNN181_20230324-133257.csv"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evijam\Downloads\NNR020_20230324-111814.csv"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evijam\Downloads\NNR020_20230324-112255.csv"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evijam\Downloads\NNR020_20230324-112459.csv"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evijam\Downloads\NNR020_20230324-112939.csv"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evijam\Downloads\NNR020_20230324-113400.csv"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evijam\Downloads\NNR030_20230324-125152.csv"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evijam\Downloads\NNR040_20230324-125740.csv"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'NNR020'!$D$3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'NNR020'!$C$4:$C$12</c:f>
              <c:strCache>
                <c:ptCount val="9"/>
                <c:pt idx="0">
                  <c:v>2012</c:v>
                </c:pt>
                <c:pt idx="1">
                  <c:v>2013</c:v>
                </c:pt>
                <c:pt idx="2">
                  <c:v>2014</c:v>
                </c:pt>
                <c:pt idx="3">
                  <c:v>2015</c:v>
                </c:pt>
                <c:pt idx="4">
                  <c:v>2016</c:v>
                </c:pt>
                <c:pt idx="5">
                  <c:v>2017</c:v>
                </c:pt>
                <c:pt idx="6">
                  <c:v>2018</c:v>
                </c:pt>
                <c:pt idx="7">
                  <c:v>2019</c:v>
                </c:pt>
                <c:pt idx="8">
                  <c:v>2020</c:v>
                </c:pt>
              </c:strCache>
            </c:strRef>
          </c:cat>
          <c:val>
            <c:numRef>
              <c:f>'NNR020'!$D$4:$D$12</c:f>
              <c:numCache>
                <c:formatCode>0.0</c:formatCode>
                <c:ptCount val="9"/>
                <c:pt idx="0">
                  <c:v>18.899999999999999</c:v>
                </c:pt>
                <c:pt idx="1">
                  <c:v>19.5</c:v>
                </c:pt>
                <c:pt idx="2">
                  <c:v>19.7</c:v>
                </c:pt>
                <c:pt idx="3">
                  <c:v>19.399999999999999</c:v>
                </c:pt>
                <c:pt idx="4">
                  <c:v>19.100000000000001</c:v>
                </c:pt>
                <c:pt idx="5">
                  <c:v>20.399999999999999</c:v>
                </c:pt>
                <c:pt idx="6">
                  <c:v>20.3</c:v>
                </c:pt>
                <c:pt idx="7">
                  <c:v>19.100000000000001</c:v>
                </c:pt>
                <c:pt idx="8">
                  <c:v>20.100000000000001</c:v>
                </c:pt>
              </c:numCache>
            </c:numRef>
          </c:val>
          <c:extLst>
            <c:ext xmlns:c16="http://schemas.microsoft.com/office/drawing/2014/chart" uri="{C3380CC4-5D6E-409C-BE32-E72D297353CC}">
              <c16:uniqueId val="{00000000-0FB5-438B-94C8-41BFDCDB4773}"/>
            </c:ext>
          </c:extLst>
        </c:ser>
        <c:ser>
          <c:idx val="1"/>
          <c:order val="1"/>
          <c:tx>
            <c:strRef>
              <c:f>'NNR020'!$E$3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'NNR020'!$C$4:$C$12</c:f>
              <c:strCache>
                <c:ptCount val="9"/>
                <c:pt idx="0">
                  <c:v>2012</c:v>
                </c:pt>
                <c:pt idx="1">
                  <c:v>2013</c:v>
                </c:pt>
                <c:pt idx="2">
                  <c:v>2014</c:v>
                </c:pt>
                <c:pt idx="3">
                  <c:v>2015</c:v>
                </c:pt>
                <c:pt idx="4">
                  <c:v>2016</c:v>
                </c:pt>
                <c:pt idx="5">
                  <c:v>2017</c:v>
                </c:pt>
                <c:pt idx="6">
                  <c:v>2018</c:v>
                </c:pt>
                <c:pt idx="7">
                  <c:v>2019</c:v>
                </c:pt>
                <c:pt idx="8">
                  <c:v>2020</c:v>
                </c:pt>
              </c:strCache>
            </c:strRef>
          </c:cat>
          <c:val>
            <c:numRef>
              <c:f>'NNR020'!$E$4:$E$12</c:f>
              <c:numCache>
                <c:formatCode>0.0</c:formatCode>
                <c:ptCount val="9"/>
                <c:pt idx="0">
                  <c:v>19.8</c:v>
                </c:pt>
                <c:pt idx="1">
                  <c:v>22.5</c:v>
                </c:pt>
                <c:pt idx="2">
                  <c:v>24.8</c:v>
                </c:pt>
                <c:pt idx="3">
                  <c:v>23.9</c:v>
                </c:pt>
                <c:pt idx="4">
                  <c:v>24.6</c:v>
                </c:pt>
                <c:pt idx="5">
                  <c:v>25.8</c:v>
                </c:pt>
                <c:pt idx="6">
                  <c:v>25.1</c:v>
                </c:pt>
                <c:pt idx="7">
                  <c:v>23.7</c:v>
                </c:pt>
                <c:pt idx="8">
                  <c:v>26.3</c:v>
                </c:pt>
              </c:numCache>
            </c:numRef>
          </c:val>
          <c:extLst>
            <c:ext xmlns:c16="http://schemas.microsoft.com/office/drawing/2014/chart" uri="{C3380CC4-5D6E-409C-BE32-E72D297353CC}">
              <c16:uniqueId val="{00000001-0FB5-438B-94C8-41BFDCDB4773}"/>
            </c:ext>
          </c:extLst>
        </c:ser>
        <c:dLbls>
          <c:dLblPos val="outEnd"/>
          <c:showLegendKey val="0"/>
          <c:showVal val="1"/>
          <c:showCatName val="0"/>
          <c:showSerName val="0"/>
          <c:showPercent val="0"/>
          <c:showBubbleSize val="0"/>
        </c:dLbls>
        <c:gapWidth val="219"/>
        <c:overlap val="-27"/>
        <c:axId val="1826128192"/>
        <c:axId val="1828253552"/>
      </c:barChart>
      <c:catAx>
        <c:axId val="1826128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1828253552"/>
        <c:crosses val="autoZero"/>
        <c:auto val="1"/>
        <c:lblAlgn val="ctr"/>
        <c:lblOffset val="100"/>
        <c:noMultiLvlLbl val="0"/>
      </c:catAx>
      <c:valAx>
        <c:axId val="1828253552"/>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1826128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Bahnschrift" panose="020B0502040204020203" pitchFamily="34" charset="0"/>
        </a:defRPr>
      </a:pPr>
      <a:endParaRPr lang="lv-LV"/>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'NNR100_20230324-131653'!$C$3</c:f>
              <c:strCache>
                <c:ptCount val="1"/>
                <c:pt idx="0">
                  <c:v>Pavisam</c:v>
                </c:pt>
              </c:strCache>
            </c:strRef>
          </c:tx>
          <c:spPr>
            <a:solidFill>
              <a:srgbClr val="FFC000"/>
            </a:solidFill>
            <a:ln>
              <a:noFill/>
            </a:ln>
            <a:effectLst/>
          </c:spPr>
          <c:invertIfNegative val="0"/>
          <c:dLbls>
            <c:spPr>
              <a:solidFill>
                <a:srgbClr val="FFC000"/>
              </a:solid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'NNR100_20230324-131653'!$A$4:$B$21</c:f>
              <c:multiLvlStrCache>
                <c:ptCount val="18"/>
                <c:lvl>
                  <c:pt idx="0">
                    <c:v>Vīrieši</c:v>
                  </c:pt>
                  <c:pt idx="1">
                    <c:v>Sievietes</c:v>
                  </c:pt>
                  <c:pt idx="2">
                    <c:v>Vīrieši</c:v>
                  </c:pt>
                  <c:pt idx="3">
                    <c:v>Sievietes</c:v>
                  </c:pt>
                  <c:pt idx="4">
                    <c:v>Vīrieši</c:v>
                  </c:pt>
                  <c:pt idx="5">
                    <c:v>Sievietes</c:v>
                  </c:pt>
                  <c:pt idx="6">
                    <c:v>Vīrieši</c:v>
                  </c:pt>
                  <c:pt idx="7">
                    <c:v>Sievietes</c:v>
                  </c:pt>
                  <c:pt idx="8">
                    <c:v>Vīrieši</c:v>
                  </c:pt>
                  <c:pt idx="9">
                    <c:v>Sievietes</c:v>
                  </c:pt>
                  <c:pt idx="10">
                    <c:v>Vīrieši</c:v>
                  </c:pt>
                  <c:pt idx="11">
                    <c:v>Sievietes</c:v>
                  </c:pt>
                  <c:pt idx="12">
                    <c:v>Vīrieši</c:v>
                  </c:pt>
                  <c:pt idx="13">
                    <c:v>Sievietes</c:v>
                  </c:pt>
                  <c:pt idx="14">
                    <c:v>Vīrieši</c:v>
                  </c:pt>
                  <c:pt idx="15">
                    <c:v>Sievietes</c:v>
                  </c:pt>
                  <c:pt idx="16">
                    <c:v>Vīrieši</c:v>
                  </c:pt>
                  <c:pt idx="17">
                    <c:v>Sievietes</c:v>
                  </c:pt>
                </c:lvl>
                <c:lvl>
                  <c:pt idx="0">
                    <c:v>2012</c:v>
                  </c:pt>
                  <c:pt idx="1">
                    <c:v>2012</c:v>
                  </c:pt>
                  <c:pt idx="2">
                    <c:v>2013</c:v>
                  </c:pt>
                  <c:pt idx="3">
                    <c:v>2013</c:v>
                  </c:pt>
                  <c:pt idx="4">
                    <c:v>2014</c:v>
                  </c:pt>
                  <c:pt idx="5">
                    <c:v>2014</c:v>
                  </c:pt>
                  <c:pt idx="6">
                    <c:v>2015</c:v>
                  </c:pt>
                  <c:pt idx="7">
                    <c:v>2015</c:v>
                  </c:pt>
                  <c:pt idx="8">
                    <c:v>2016</c:v>
                  </c:pt>
                  <c:pt idx="9">
                    <c:v>2016</c:v>
                  </c:pt>
                  <c:pt idx="10">
                    <c:v>2017</c:v>
                  </c:pt>
                  <c:pt idx="11">
                    <c:v>2017</c:v>
                  </c:pt>
                  <c:pt idx="12">
                    <c:v>2018</c:v>
                  </c:pt>
                  <c:pt idx="13">
                    <c:v>2018</c:v>
                  </c:pt>
                  <c:pt idx="14">
                    <c:v>2019</c:v>
                  </c:pt>
                  <c:pt idx="15">
                    <c:v>2019</c:v>
                  </c:pt>
                  <c:pt idx="16">
                    <c:v>2020</c:v>
                  </c:pt>
                  <c:pt idx="17">
                    <c:v>2020</c:v>
                  </c:pt>
                </c:lvl>
              </c:multiLvlStrCache>
            </c:multiLvlStrRef>
          </c:cat>
          <c:val>
            <c:numRef>
              <c:f>'NNR100_20230324-131653'!$C$4:$C$21</c:f>
              <c:numCache>
                <c:formatCode>General</c:formatCode>
                <c:ptCount val="18"/>
                <c:pt idx="0">
                  <c:v>7.7</c:v>
                </c:pt>
                <c:pt idx="1">
                  <c:v>10</c:v>
                </c:pt>
                <c:pt idx="2">
                  <c:v>7.3</c:v>
                </c:pt>
                <c:pt idx="3">
                  <c:v>8.8000000000000007</c:v>
                </c:pt>
                <c:pt idx="4">
                  <c:v>9</c:v>
                </c:pt>
                <c:pt idx="5">
                  <c:v>9.5</c:v>
                </c:pt>
                <c:pt idx="6">
                  <c:v>8.4</c:v>
                </c:pt>
                <c:pt idx="7">
                  <c:v>8.1999999999999993</c:v>
                </c:pt>
                <c:pt idx="8">
                  <c:v>8.1999999999999993</c:v>
                </c:pt>
                <c:pt idx="9">
                  <c:v>9.4</c:v>
                </c:pt>
                <c:pt idx="10">
                  <c:v>7.6</c:v>
                </c:pt>
                <c:pt idx="11">
                  <c:v>8.5</c:v>
                </c:pt>
                <c:pt idx="12">
                  <c:v>8.1</c:v>
                </c:pt>
                <c:pt idx="13">
                  <c:v>8.8000000000000007</c:v>
                </c:pt>
                <c:pt idx="14">
                  <c:v>7.6</c:v>
                </c:pt>
                <c:pt idx="15">
                  <c:v>8.8000000000000007</c:v>
                </c:pt>
                <c:pt idx="16">
                  <c:v>8.1999999999999993</c:v>
                </c:pt>
                <c:pt idx="17">
                  <c:v>11.3</c:v>
                </c:pt>
              </c:numCache>
            </c:numRef>
          </c:val>
          <c:extLst>
            <c:ext xmlns:c16="http://schemas.microsoft.com/office/drawing/2014/chart" uri="{C3380CC4-5D6E-409C-BE32-E72D297353CC}">
              <c16:uniqueId val="{00000000-CF11-4593-8B34-1069BEF8EBCB}"/>
            </c:ext>
          </c:extLst>
        </c:ser>
        <c:ser>
          <c:idx val="1"/>
          <c:order val="1"/>
          <c:tx>
            <c:strRef>
              <c:f>'NNR100_20230324-131653'!$D$3</c:f>
              <c:strCache>
                <c:ptCount val="1"/>
                <c:pt idx="0">
                  <c:v>18–24 gadi</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'NNR100_20230324-131653'!$A$4:$B$21</c:f>
              <c:multiLvlStrCache>
                <c:ptCount val="18"/>
                <c:lvl>
                  <c:pt idx="0">
                    <c:v>Vīrieši</c:v>
                  </c:pt>
                  <c:pt idx="1">
                    <c:v>Sievietes</c:v>
                  </c:pt>
                  <c:pt idx="2">
                    <c:v>Vīrieši</c:v>
                  </c:pt>
                  <c:pt idx="3">
                    <c:v>Sievietes</c:v>
                  </c:pt>
                  <c:pt idx="4">
                    <c:v>Vīrieši</c:v>
                  </c:pt>
                  <c:pt idx="5">
                    <c:v>Sievietes</c:v>
                  </c:pt>
                  <c:pt idx="6">
                    <c:v>Vīrieši</c:v>
                  </c:pt>
                  <c:pt idx="7">
                    <c:v>Sievietes</c:v>
                  </c:pt>
                  <c:pt idx="8">
                    <c:v>Vīrieši</c:v>
                  </c:pt>
                  <c:pt idx="9">
                    <c:v>Sievietes</c:v>
                  </c:pt>
                  <c:pt idx="10">
                    <c:v>Vīrieši</c:v>
                  </c:pt>
                  <c:pt idx="11">
                    <c:v>Sievietes</c:v>
                  </c:pt>
                  <c:pt idx="12">
                    <c:v>Vīrieši</c:v>
                  </c:pt>
                  <c:pt idx="13">
                    <c:v>Sievietes</c:v>
                  </c:pt>
                  <c:pt idx="14">
                    <c:v>Vīrieši</c:v>
                  </c:pt>
                  <c:pt idx="15">
                    <c:v>Sievietes</c:v>
                  </c:pt>
                  <c:pt idx="16">
                    <c:v>Vīrieši</c:v>
                  </c:pt>
                  <c:pt idx="17">
                    <c:v>Sievietes</c:v>
                  </c:pt>
                </c:lvl>
                <c:lvl>
                  <c:pt idx="0">
                    <c:v>2012</c:v>
                  </c:pt>
                  <c:pt idx="1">
                    <c:v>2012</c:v>
                  </c:pt>
                  <c:pt idx="2">
                    <c:v>2013</c:v>
                  </c:pt>
                  <c:pt idx="3">
                    <c:v>2013</c:v>
                  </c:pt>
                  <c:pt idx="4">
                    <c:v>2014</c:v>
                  </c:pt>
                  <c:pt idx="5">
                    <c:v>2014</c:v>
                  </c:pt>
                  <c:pt idx="6">
                    <c:v>2015</c:v>
                  </c:pt>
                  <c:pt idx="7">
                    <c:v>2015</c:v>
                  </c:pt>
                  <c:pt idx="8">
                    <c:v>2016</c:v>
                  </c:pt>
                  <c:pt idx="9">
                    <c:v>2016</c:v>
                  </c:pt>
                  <c:pt idx="10">
                    <c:v>2017</c:v>
                  </c:pt>
                  <c:pt idx="11">
                    <c:v>2017</c:v>
                  </c:pt>
                  <c:pt idx="12">
                    <c:v>2018</c:v>
                  </c:pt>
                  <c:pt idx="13">
                    <c:v>2018</c:v>
                  </c:pt>
                  <c:pt idx="14">
                    <c:v>2019</c:v>
                  </c:pt>
                  <c:pt idx="15">
                    <c:v>2019</c:v>
                  </c:pt>
                  <c:pt idx="16">
                    <c:v>2020</c:v>
                  </c:pt>
                  <c:pt idx="17">
                    <c:v>2020</c:v>
                  </c:pt>
                </c:lvl>
              </c:multiLvlStrCache>
            </c:multiLvlStrRef>
          </c:cat>
          <c:val>
            <c:numRef>
              <c:f>'NNR100_20230324-131653'!$D$4:$D$21</c:f>
              <c:numCache>
                <c:formatCode>General</c:formatCode>
                <c:ptCount val="18"/>
                <c:pt idx="0">
                  <c:v>9.8000000000000007</c:v>
                </c:pt>
                <c:pt idx="1">
                  <c:v>9.4</c:v>
                </c:pt>
                <c:pt idx="2">
                  <c:v>5.2</c:v>
                </c:pt>
                <c:pt idx="3">
                  <c:v>8.1</c:v>
                </c:pt>
                <c:pt idx="4">
                  <c:v>8.3000000000000007</c:v>
                </c:pt>
                <c:pt idx="5">
                  <c:v>11.1</c:v>
                </c:pt>
                <c:pt idx="6">
                  <c:v>8.8000000000000007</c:v>
                </c:pt>
                <c:pt idx="7">
                  <c:v>8.1</c:v>
                </c:pt>
                <c:pt idx="8">
                  <c:v>6.5</c:v>
                </c:pt>
                <c:pt idx="9">
                  <c:v>7.7</c:v>
                </c:pt>
                <c:pt idx="10">
                  <c:v>3.2</c:v>
                </c:pt>
                <c:pt idx="11">
                  <c:v>6.6</c:v>
                </c:pt>
                <c:pt idx="12">
                  <c:v>6.5</c:v>
                </c:pt>
                <c:pt idx="13">
                  <c:v>2.8</c:v>
                </c:pt>
                <c:pt idx="14">
                  <c:v>4.5999999999999996</c:v>
                </c:pt>
                <c:pt idx="15">
                  <c:v>12.1</c:v>
                </c:pt>
                <c:pt idx="16">
                  <c:v>4.9000000000000004</c:v>
                </c:pt>
                <c:pt idx="17">
                  <c:v>4.9000000000000004</c:v>
                </c:pt>
              </c:numCache>
            </c:numRef>
          </c:val>
          <c:extLst>
            <c:ext xmlns:c16="http://schemas.microsoft.com/office/drawing/2014/chart" uri="{C3380CC4-5D6E-409C-BE32-E72D297353CC}">
              <c16:uniqueId val="{00000001-CF11-4593-8B34-1069BEF8EBCB}"/>
            </c:ext>
          </c:extLst>
        </c:ser>
        <c:ser>
          <c:idx val="2"/>
          <c:order val="2"/>
          <c:tx>
            <c:strRef>
              <c:f>'NNR100_20230324-131653'!$E$3</c:f>
              <c:strCache>
                <c:ptCount val="1"/>
                <c:pt idx="0">
                  <c:v>25–54 gadi</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'NNR100_20230324-131653'!$A$4:$B$21</c:f>
              <c:multiLvlStrCache>
                <c:ptCount val="18"/>
                <c:lvl>
                  <c:pt idx="0">
                    <c:v>Vīrieši</c:v>
                  </c:pt>
                  <c:pt idx="1">
                    <c:v>Sievietes</c:v>
                  </c:pt>
                  <c:pt idx="2">
                    <c:v>Vīrieši</c:v>
                  </c:pt>
                  <c:pt idx="3">
                    <c:v>Sievietes</c:v>
                  </c:pt>
                  <c:pt idx="4">
                    <c:v>Vīrieši</c:v>
                  </c:pt>
                  <c:pt idx="5">
                    <c:v>Sievietes</c:v>
                  </c:pt>
                  <c:pt idx="6">
                    <c:v>Vīrieši</c:v>
                  </c:pt>
                  <c:pt idx="7">
                    <c:v>Sievietes</c:v>
                  </c:pt>
                  <c:pt idx="8">
                    <c:v>Vīrieši</c:v>
                  </c:pt>
                  <c:pt idx="9">
                    <c:v>Sievietes</c:v>
                  </c:pt>
                  <c:pt idx="10">
                    <c:v>Vīrieši</c:v>
                  </c:pt>
                  <c:pt idx="11">
                    <c:v>Sievietes</c:v>
                  </c:pt>
                  <c:pt idx="12">
                    <c:v>Vīrieši</c:v>
                  </c:pt>
                  <c:pt idx="13">
                    <c:v>Sievietes</c:v>
                  </c:pt>
                  <c:pt idx="14">
                    <c:v>Vīrieši</c:v>
                  </c:pt>
                  <c:pt idx="15">
                    <c:v>Sievietes</c:v>
                  </c:pt>
                  <c:pt idx="16">
                    <c:v>Vīrieši</c:v>
                  </c:pt>
                  <c:pt idx="17">
                    <c:v>Sievietes</c:v>
                  </c:pt>
                </c:lvl>
                <c:lvl>
                  <c:pt idx="0">
                    <c:v>2012</c:v>
                  </c:pt>
                  <c:pt idx="1">
                    <c:v>2012</c:v>
                  </c:pt>
                  <c:pt idx="2">
                    <c:v>2013</c:v>
                  </c:pt>
                  <c:pt idx="3">
                    <c:v>2013</c:v>
                  </c:pt>
                  <c:pt idx="4">
                    <c:v>2014</c:v>
                  </c:pt>
                  <c:pt idx="5">
                    <c:v>2014</c:v>
                  </c:pt>
                  <c:pt idx="6">
                    <c:v>2015</c:v>
                  </c:pt>
                  <c:pt idx="7">
                    <c:v>2015</c:v>
                  </c:pt>
                  <c:pt idx="8">
                    <c:v>2016</c:v>
                  </c:pt>
                  <c:pt idx="9">
                    <c:v>2016</c:v>
                  </c:pt>
                  <c:pt idx="10">
                    <c:v>2017</c:v>
                  </c:pt>
                  <c:pt idx="11">
                    <c:v>2017</c:v>
                  </c:pt>
                  <c:pt idx="12">
                    <c:v>2018</c:v>
                  </c:pt>
                  <c:pt idx="13">
                    <c:v>2018</c:v>
                  </c:pt>
                  <c:pt idx="14">
                    <c:v>2019</c:v>
                  </c:pt>
                  <c:pt idx="15">
                    <c:v>2019</c:v>
                  </c:pt>
                  <c:pt idx="16">
                    <c:v>2020</c:v>
                  </c:pt>
                  <c:pt idx="17">
                    <c:v>2020</c:v>
                  </c:pt>
                </c:lvl>
              </c:multiLvlStrCache>
            </c:multiLvlStrRef>
          </c:cat>
          <c:val>
            <c:numRef>
              <c:f>'NNR100_20230324-131653'!$E$4:$E$21</c:f>
              <c:numCache>
                <c:formatCode>General</c:formatCode>
                <c:ptCount val="18"/>
                <c:pt idx="0">
                  <c:v>7.9</c:v>
                </c:pt>
                <c:pt idx="1">
                  <c:v>10.3</c:v>
                </c:pt>
                <c:pt idx="2">
                  <c:v>8.5</c:v>
                </c:pt>
                <c:pt idx="3">
                  <c:v>9</c:v>
                </c:pt>
                <c:pt idx="4">
                  <c:v>9.5</c:v>
                </c:pt>
                <c:pt idx="5">
                  <c:v>10.3</c:v>
                </c:pt>
                <c:pt idx="6">
                  <c:v>8.1999999999999993</c:v>
                </c:pt>
                <c:pt idx="7">
                  <c:v>8.4</c:v>
                </c:pt>
                <c:pt idx="8">
                  <c:v>8.1999999999999993</c:v>
                </c:pt>
                <c:pt idx="9">
                  <c:v>8.6</c:v>
                </c:pt>
                <c:pt idx="10">
                  <c:v>7.6</c:v>
                </c:pt>
                <c:pt idx="11">
                  <c:v>8</c:v>
                </c:pt>
                <c:pt idx="12">
                  <c:v>8.1</c:v>
                </c:pt>
                <c:pt idx="13">
                  <c:v>8.3000000000000007</c:v>
                </c:pt>
                <c:pt idx="14">
                  <c:v>7.2</c:v>
                </c:pt>
                <c:pt idx="15">
                  <c:v>7.5</c:v>
                </c:pt>
                <c:pt idx="16">
                  <c:v>7.7</c:v>
                </c:pt>
                <c:pt idx="17">
                  <c:v>10.7</c:v>
                </c:pt>
              </c:numCache>
            </c:numRef>
          </c:val>
          <c:extLst>
            <c:ext xmlns:c16="http://schemas.microsoft.com/office/drawing/2014/chart" uri="{C3380CC4-5D6E-409C-BE32-E72D297353CC}">
              <c16:uniqueId val="{00000002-CF11-4593-8B34-1069BEF8EBCB}"/>
            </c:ext>
          </c:extLst>
        </c:ser>
        <c:ser>
          <c:idx val="3"/>
          <c:order val="3"/>
          <c:tx>
            <c:strRef>
              <c:f>'NNR100_20230324-131653'!$F$3</c:f>
              <c:strCache>
                <c:ptCount val="1"/>
                <c:pt idx="0">
                  <c:v>55–64 gadi</c:v>
                </c:pt>
              </c:strCache>
            </c:strRef>
          </c:tx>
          <c:spPr>
            <a:solidFill>
              <a:srgbClr val="92D050"/>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'NNR100_20230324-131653'!$A$4:$B$21</c:f>
              <c:multiLvlStrCache>
                <c:ptCount val="18"/>
                <c:lvl>
                  <c:pt idx="0">
                    <c:v>Vīrieši</c:v>
                  </c:pt>
                  <c:pt idx="1">
                    <c:v>Sievietes</c:v>
                  </c:pt>
                  <c:pt idx="2">
                    <c:v>Vīrieši</c:v>
                  </c:pt>
                  <c:pt idx="3">
                    <c:v>Sievietes</c:v>
                  </c:pt>
                  <c:pt idx="4">
                    <c:v>Vīrieši</c:v>
                  </c:pt>
                  <c:pt idx="5">
                    <c:v>Sievietes</c:v>
                  </c:pt>
                  <c:pt idx="6">
                    <c:v>Vīrieši</c:v>
                  </c:pt>
                  <c:pt idx="7">
                    <c:v>Sievietes</c:v>
                  </c:pt>
                  <c:pt idx="8">
                    <c:v>Vīrieši</c:v>
                  </c:pt>
                  <c:pt idx="9">
                    <c:v>Sievietes</c:v>
                  </c:pt>
                  <c:pt idx="10">
                    <c:v>Vīrieši</c:v>
                  </c:pt>
                  <c:pt idx="11">
                    <c:v>Sievietes</c:v>
                  </c:pt>
                  <c:pt idx="12">
                    <c:v>Vīrieši</c:v>
                  </c:pt>
                  <c:pt idx="13">
                    <c:v>Sievietes</c:v>
                  </c:pt>
                  <c:pt idx="14">
                    <c:v>Vīrieši</c:v>
                  </c:pt>
                  <c:pt idx="15">
                    <c:v>Sievietes</c:v>
                  </c:pt>
                  <c:pt idx="16">
                    <c:v>Vīrieši</c:v>
                  </c:pt>
                  <c:pt idx="17">
                    <c:v>Sievietes</c:v>
                  </c:pt>
                </c:lvl>
                <c:lvl>
                  <c:pt idx="0">
                    <c:v>2012</c:v>
                  </c:pt>
                  <c:pt idx="1">
                    <c:v>2012</c:v>
                  </c:pt>
                  <c:pt idx="2">
                    <c:v>2013</c:v>
                  </c:pt>
                  <c:pt idx="3">
                    <c:v>2013</c:v>
                  </c:pt>
                  <c:pt idx="4">
                    <c:v>2014</c:v>
                  </c:pt>
                  <c:pt idx="5">
                    <c:v>2014</c:v>
                  </c:pt>
                  <c:pt idx="6">
                    <c:v>2015</c:v>
                  </c:pt>
                  <c:pt idx="7">
                    <c:v>2015</c:v>
                  </c:pt>
                  <c:pt idx="8">
                    <c:v>2016</c:v>
                  </c:pt>
                  <c:pt idx="9">
                    <c:v>2016</c:v>
                  </c:pt>
                  <c:pt idx="10">
                    <c:v>2017</c:v>
                  </c:pt>
                  <c:pt idx="11">
                    <c:v>2017</c:v>
                  </c:pt>
                  <c:pt idx="12">
                    <c:v>2018</c:v>
                  </c:pt>
                  <c:pt idx="13">
                    <c:v>2018</c:v>
                  </c:pt>
                  <c:pt idx="14">
                    <c:v>2019</c:v>
                  </c:pt>
                  <c:pt idx="15">
                    <c:v>2019</c:v>
                  </c:pt>
                  <c:pt idx="16">
                    <c:v>2020</c:v>
                  </c:pt>
                  <c:pt idx="17">
                    <c:v>2020</c:v>
                  </c:pt>
                </c:lvl>
              </c:multiLvlStrCache>
            </c:multiLvlStrRef>
          </c:cat>
          <c:val>
            <c:numRef>
              <c:f>'NNR100_20230324-131653'!$F$4:$F$21</c:f>
              <c:numCache>
                <c:formatCode>General</c:formatCode>
                <c:ptCount val="18"/>
                <c:pt idx="0">
                  <c:v>6.7</c:v>
                </c:pt>
                <c:pt idx="1">
                  <c:v>10.3</c:v>
                </c:pt>
                <c:pt idx="2">
                  <c:v>4</c:v>
                </c:pt>
                <c:pt idx="3">
                  <c:v>9.4</c:v>
                </c:pt>
                <c:pt idx="4">
                  <c:v>7.8</c:v>
                </c:pt>
                <c:pt idx="5">
                  <c:v>7.4</c:v>
                </c:pt>
                <c:pt idx="6">
                  <c:v>9.6</c:v>
                </c:pt>
                <c:pt idx="7">
                  <c:v>8.9</c:v>
                </c:pt>
                <c:pt idx="8">
                  <c:v>10.4</c:v>
                </c:pt>
                <c:pt idx="9">
                  <c:v>13.2</c:v>
                </c:pt>
                <c:pt idx="10">
                  <c:v>10</c:v>
                </c:pt>
                <c:pt idx="11">
                  <c:v>10.9</c:v>
                </c:pt>
                <c:pt idx="12">
                  <c:v>9.9</c:v>
                </c:pt>
                <c:pt idx="13">
                  <c:v>12.5</c:v>
                </c:pt>
                <c:pt idx="14">
                  <c:v>11.4</c:v>
                </c:pt>
                <c:pt idx="15">
                  <c:v>12.9</c:v>
                </c:pt>
                <c:pt idx="16">
                  <c:v>11.4</c:v>
                </c:pt>
                <c:pt idx="17">
                  <c:v>14</c:v>
                </c:pt>
              </c:numCache>
            </c:numRef>
          </c:val>
          <c:extLst>
            <c:ext xmlns:c16="http://schemas.microsoft.com/office/drawing/2014/chart" uri="{C3380CC4-5D6E-409C-BE32-E72D297353CC}">
              <c16:uniqueId val="{00000003-CF11-4593-8B34-1069BEF8EBCB}"/>
            </c:ext>
          </c:extLst>
        </c:ser>
        <c:ser>
          <c:idx val="4"/>
          <c:order val="4"/>
          <c:tx>
            <c:strRef>
              <c:f>'NNR100_20230324-131653'!$G$3</c:f>
              <c:strCache>
                <c:ptCount val="1"/>
                <c:pt idx="0">
                  <c:v>65 gadi un vairāk</c:v>
                </c:pt>
              </c:strCache>
            </c:strRef>
          </c:tx>
          <c:spPr>
            <a:solidFill>
              <a:srgbClr val="00B0F0"/>
            </a:solidFill>
            <a:ln>
              <a:noFill/>
            </a:ln>
            <a:effectLst/>
          </c:spPr>
          <c:invertIfNegative val="0"/>
          <c:dLbls>
            <c:spPr>
              <a:solidFill>
                <a:srgbClr val="00B0F0"/>
              </a:solid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'NNR100_20230324-131653'!$A$4:$B$21</c:f>
              <c:multiLvlStrCache>
                <c:ptCount val="18"/>
                <c:lvl>
                  <c:pt idx="0">
                    <c:v>Vīrieši</c:v>
                  </c:pt>
                  <c:pt idx="1">
                    <c:v>Sievietes</c:v>
                  </c:pt>
                  <c:pt idx="2">
                    <c:v>Vīrieši</c:v>
                  </c:pt>
                  <c:pt idx="3">
                    <c:v>Sievietes</c:v>
                  </c:pt>
                  <c:pt idx="4">
                    <c:v>Vīrieši</c:v>
                  </c:pt>
                  <c:pt idx="5">
                    <c:v>Sievietes</c:v>
                  </c:pt>
                  <c:pt idx="6">
                    <c:v>Vīrieši</c:v>
                  </c:pt>
                  <c:pt idx="7">
                    <c:v>Sievietes</c:v>
                  </c:pt>
                  <c:pt idx="8">
                    <c:v>Vīrieši</c:v>
                  </c:pt>
                  <c:pt idx="9">
                    <c:v>Sievietes</c:v>
                  </c:pt>
                  <c:pt idx="10">
                    <c:v>Vīrieši</c:v>
                  </c:pt>
                  <c:pt idx="11">
                    <c:v>Sievietes</c:v>
                  </c:pt>
                  <c:pt idx="12">
                    <c:v>Vīrieši</c:v>
                  </c:pt>
                  <c:pt idx="13">
                    <c:v>Sievietes</c:v>
                  </c:pt>
                  <c:pt idx="14">
                    <c:v>Vīrieši</c:v>
                  </c:pt>
                  <c:pt idx="15">
                    <c:v>Sievietes</c:v>
                  </c:pt>
                  <c:pt idx="16">
                    <c:v>Vīrieši</c:v>
                  </c:pt>
                  <c:pt idx="17">
                    <c:v>Sievietes</c:v>
                  </c:pt>
                </c:lvl>
                <c:lvl>
                  <c:pt idx="0">
                    <c:v>2012</c:v>
                  </c:pt>
                  <c:pt idx="1">
                    <c:v>2012</c:v>
                  </c:pt>
                  <c:pt idx="2">
                    <c:v>2013</c:v>
                  </c:pt>
                  <c:pt idx="3">
                    <c:v>2013</c:v>
                  </c:pt>
                  <c:pt idx="4">
                    <c:v>2014</c:v>
                  </c:pt>
                  <c:pt idx="5">
                    <c:v>2014</c:v>
                  </c:pt>
                  <c:pt idx="6">
                    <c:v>2015</c:v>
                  </c:pt>
                  <c:pt idx="7">
                    <c:v>2015</c:v>
                  </c:pt>
                  <c:pt idx="8">
                    <c:v>2016</c:v>
                  </c:pt>
                  <c:pt idx="9">
                    <c:v>2016</c:v>
                  </c:pt>
                  <c:pt idx="10">
                    <c:v>2017</c:v>
                  </c:pt>
                  <c:pt idx="11">
                    <c:v>2017</c:v>
                  </c:pt>
                  <c:pt idx="12">
                    <c:v>2018</c:v>
                  </c:pt>
                  <c:pt idx="13">
                    <c:v>2018</c:v>
                  </c:pt>
                  <c:pt idx="14">
                    <c:v>2019</c:v>
                  </c:pt>
                  <c:pt idx="15">
                    <c:v>2019</c:v>
                  </c:pt>
                  <c:pt idx="16">
                    <c:v>2020</c:v>
                  </c:pt>
                  <c:pt idx="17">
                    <c:v>2020</c:v>
                  </c:pt>
                </c:lvl>
              </c:multiLvlStrCache>
            </c:multiLvlStrRef>
          </c:cat>
          <c:val>
            <c:numRef>
              <c:f>'NNR100_20230324-131653'!$G$4:$G$21</c:f>
              <c:numCache>
                <c:formatCode>General</c:formatCode>
                <c:ptCount val="18"/>
                <c:pt idx="0">
                  <c:v>3.6</c:v>
                </c:pt>
                <c:pt idx="1">
                  <c:v>3.1</c:v>
                </c:pt>
                <c:pt idx="2">
                  <c:v>0.9</c:v>
                </c:pt>
                <c:pt idx="3">
                  <c:v>3.6</c:v>
                </c:pt>
                <c:pt idx="4">
                  <c:v>2.2999999999999998</c:v>
                </c:pt>
                <c:pt idx="5">
                  <c:v>3.8</c:v>
                </c:pt>
                <c:pt idx="6">
                  <c:v>7.5</c:v>
                </c:pt>
                <c:pt idx="7">
                  <c:v>1.2</c:v>
                </c:pt>
                <c:pt idx="8">
                  <c:v>1.6</c:v>
                </c:pt>
                <c:pt idx="9">
                  <c:v>6</c:v>
                </c:pt>
                <c:pt idx="10">
                  <c:v>3.4</c:v>
                </c:pt>
                <c:pt idx="11">
                  <c:v>6.4</c:v>
                </c:pt>
                <c:pt idx="12">
                  <c:v>2.7</c:v>
                </c:pt>
                <c:pt idx="13">
                  <c:v>4.0999999999999996</c:v>
                </c:pt>
                <c:pt idx="14">
                  <c:v>2.6</c:v>
                </c:pt>
                <c:pt idx="15">
                  <c:v>5.8</c:v>
                </c:pt>
                <c:pt idx="16">
                  <c:v>5.6</c:v>
                </c:pt>
                <c:pt idx="17">
                  <c:v>9.8000000000000007</c:v>
                </c:pt>
              </c:numCache>
            </c:numRef>
          </c:val>
          <c:extLst>
            <c:ext xmlns:c16="http://schemas.microsoft.com/office/drawing/2014/chart" uri="{C3380CC4-5D6E-409C-BE32-E72D297353CC}">
              <c16:uniqueId val="{00000004-CF11-4593-8B34-1069BEF8EBCB}"/>
            </c:ext>
          </c:extLst>
        </c:ser>
        <c:dLbls>
          <c:dLblPos val="ctr"/>
          <c:showLegendKey val="0"/>
          <c:showVal val="1"/>
          <c:showCatName val="0"/>
          <c:showSerName val="0"/>
          <c:showPercent val="0"/>
          <c:showBubbleSize val="0"/>
        </c:dLbls>
        <c:gapWidth val="150"/>
        <c:overlap val="100"/>
        <c:axId val="445575040"/>
        <c:axId val="449723008"/>
      </c:barChart>
      <c:catAx>
        <c:axId val="445575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449723008"/>
        <c:crosses val="autoZero"/>
        <c:auto val="1"/>
        <c:lblAlgn val="ctr"/>
        <c:lblOffset val="100"/>
        <c:noMultiLvlLbl val="0"/>
      </c:catAx>
      <c:valAx>
        <c:axId val="4497230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445575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642615423341483E-2"/>
          <c:y val="3.7133783098115124E-2"/>
          <c:w val="0.9532550138870034"/>
          <c:h val="0.7146561930355364"/>
        </c:manualLayout>
      </c:layout>
      <c:lineChart>
        <c:grouping val="standard"/>
        <c:varyColors val="0"/>
        <c:ser>
          <c:idx val="0"/>
          <c:order val="0"/>
          <c:tx>
            <c:strRef>
              <c:f>'NNN181_20230324-133257'!$A$4:$C$4</c:f>
              <c:strCache>
                <c:ptCount val="3"/>
                <c:pt idx="0">
                  <c:v>Vīrieši</c:v>
                </c:pt>
                <c:pt idx="2">
                  <c:v>Materiālā un sociālā nenodrošinātība</c:v>
                </c:pt>
              </c:strCache>
            </c:strRef>
          </c:tx>
          <c:spPr>
            <a:ln w="28575" cap="rnd">
              <a:solidFill>
                <a:srgbClr val="FFFF00"/>
              </a:solidFill>
              <a:round/>
            </a:ln>
            <a:effectLst/>
          </c:spPr>
          <c:marker>
            <c:symbol val="none"/>
          </c:marker>
          <c:dLbls>
            <c:dLbl>
              <c:idx val="1"/>
              <c:layout>
                <c:manualLayout>
                  <c:x val="-2.400042055491634E-2"/>
                  <c:y val="-3.043161271507731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BE8-45D6-827A-7008AF2E406E}"/>
                </c:ext>
              </c:extLst>
            </c:dLbl>
            <c:dLbl>
              <c:idx val="5"/>
              <c:layout>
                <c:manualLayout>
                  <c:x val="-2.1242543256726268E-2"/>
                  <c:y val="-2.71247344081990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BE8-45D6-827A-7008AF2E406E}"/>
                </c:ext>
              </c:extLst>
            </c:dLbl>
            <c:dLbl>
              <c:idx val="6"/>
              <c:layout>
                <c:manualLayout>
                  <c:x val="-1.7227422931837679E-2"/>
                  <c:y val="-3.0431612715077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BE8-45D6-827A-7008AF2E406E}"/>
                </c:ext>
              </c:extLst>
            </c:dLbl>
            <c:dLbl>
              <c:idx val="7"/>
              <c:layout>
                <c:manualLayout>
                  <c:x val="-7.4563011015984035E-3"/>
                  <c:y val="-2.05109777944423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BE8-45D6-827A-7008AF2E406E}"/>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'NNN181_20230324-133257'!$D$3:$K$3</c:f>
              <c:numCache>
                <c:formatCode>General</c:formatCode>
                <c:ptCount val="8"/>
                <c:pt idx="0">
                  <c:v>2015</c:v>
                </c:pt>
                <c:pt idx="1">
                  <c:v>2016</c:v>
                </c:pt>
                <c:pt idx="2">
                  <c:v>2017</c:v>
                </c:pt>
                <c:pt idx="3">
                  <c:v>2018</c:v>
                </c:pt>
                <c:pt idx="4">
                  <c:v>2019</c:v>
                </c:pt>
                <c:pt idx="5">
                  <c:v>2020</c:v>
                </c:pt>
                <c:pt idx="6">
                  <c:v>2021</c:v>
                </c:pt>
                <c:pt idx="7">
                  <c:v>2022</c:v>
                </c:pt>
              </c:numCache>
            </c:numRef>
          </c:cat>
          <c:val>
            <c:numRef>
              <c:f>'NNN181_20230324-133257'!$D$4:$K$4</c:f>
              <c:numCache>
                <c:formatCode>General</c:formatCode>
                <c:ptCount val="8"/>
                <c:pt idx="0">
                  <c:v>26.3</c:v>
                </c:pt>
                <c:pt idx="1">
                  <c:v>23.2</c:v>
                </c:pt>
                <c:pt idx="2">
                  <c:v>23.1</c:v>
                </c:pt>
                <c:pt idx="3">
                  <c:v>18.399999999999999</c:v>
                </c:pt>
                <c:pt idx="4">
                  <c:v>13.7</c:v>
                </c:pt>
                <c:pt idx="5">
                  <c:v>13.1</c:v>
                </c:pt>
                <c:pt idx="6">
                  <c:v>10</c:v>
                </c:pt>
                <c:pt idx="7">
                  <c:v>12.7</c:v>
                </c:pt>
              </c:numCache>
            </c:numRef>
          </c:val>
          <c:smooth val="0"/>
          <c:extLst>
            <c:ext xmlns:c16="http://schemas.microsoft.com/office/drawing/2014/chart" uri="{C3380CC4-5D6E-409C-BE32-E72D297353CC}">
              <c16:uniqueId val="{00000000-3BE8-45D6-827A-7008AF2E406E}"/>
            </c:ext>
          </c:extLst>
        </c:ser>
        <c:ser>
          <c:idx val="1"/>
          <c:order val="1"/>
          <c:tx>
            <c:strRef>
              <c:f>'NNN181_20230324-133257'!$A$5:$C$5</c:f>
              <c:strCache>
                <c:ptCount val="3"/>
                <c:pt idx="0">
                  <c:v>Vīrieši</c:v>
                </c:pt>
                <c:pt idx="2">
                  <c:v>Dziļa materiālā un sociālā nenodrošinātība</c:v>
                </c:pt>
              </c:strCache>
            </c:strRef>
          </c:tx>
          <c:spPr>
            <a:ln w="28575" cap="rnd">
              <a:solidFill>
                <a:srgbClr val="FFC000"/>
              </a:solidFill>
              <a:round/>
            </a:ln>
            <a:effectLst/>
          </c:spPr>
          <c:marker>
            <c:symbol val="none"/>
          </c:marker>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'NNN181_20230324-133257'!$D$3:$K$3</c:f>
              <c:numCache>
                <c:formatCode>General</c:formatCode>
                <c:ptCount val="8"/>
                <c:pt idx="0">
                  <c:v>2015</c:v>
                </c:pt>
                <c:pt idx="1">
                  <c:v>2016</c:v>
                </c:pt>
                <c:pt idx="2">
                  <c:v>2017</c:v>
                </c:pt>
                <c:pt idx="3">
                  <c:v>2018</c:v>
                </c:pt>
                <c:pt idx="4">
                  <c:v>2019</c:v>
                </c:pt>
                <c:pt idx="5">
                  <c:v>2020</c:v>
                </c:pt>
                <c:pt idx="6">
                  <c:v>2021</c:v>
                </c:pt>
                <c:pt idx="7">
                  <c:v>2022</c:v>
                </c:pt>
              </c:numCache>
            </c:numRef>
          </c:cat>
          <c:val>
            <c:numRef>
              <c:f>'NNN181_20230324-133257'!$D$5:$K$5</c:f>
              <c:numCache>
                <c:formatCode>General</c:formatCode>
                <c:ptCount val="8"/>
                <c:pt idx="0">
                  <c:v>14.2</c:v>
                </c:pt>
                <c:pt idx="1">
                  <c:v>11.9</c:v>
                </c:pt>
                <c:pt idx="2">
                  <c:v>12</c:v>
                </c:pt>
                <c:pt idx="3">
                  <c:v>9.6</c:v>
                </c:pt>
                <c:pt idx="4">
                  <c:v>6.8</c:v>
                </c:pt>
                <c:pt idx="5">
                  <c:v>6.3</c:v>
                </c:pt>
                <c:pt idx="6">
                  <c:v>5</c:v>
                </c:pt>
                <c:pt idx="7">
                  <c:v>6.9</c:v>
                </c:pt>
              </c:numCache>
            </c:numRef>
          </c:val>
          <c:smooth val="0"/>
          <c:extLst>
            <c:ext xmlns:c16="http://schemas.microsoft.com/office/drawing/2014/chart" uri="{C3380CC4-5D6E-409C-BE32-E72D297353CC}">
              <c16:uniqueId val="{00000001-3BE8-45D6-827A-7008AF2E406E}"/>
            </c:ext>
          </c:extLst>
        </c:ser>
        <c:ser>
          <c:idx val="2"/>
          <c:order val="2"/>
          <c:tx>
            <c:strRef>
              <c:f>'NNN181_20230324-133257'!$A$6:$C$6</c:f>
              <c:strCache>
                <c:ptCount val="3"/>
                <c:pt idx="0">
                  <c:v>Sievietes</c:v>
                </c:pt>
                <c:pt idx="2">
                  <c:v>Materiālā un sociālā nenodrošinātība</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'NNN181_20230324-133257'!$D$3:$K$3</c:f>
              <c:numCache>
                <c:formatCode>General</c:formatCode>
                <c:ptCount val="8"/>
                <c:pt idx="0">
                  <c:v>2015</c:v>
                </c:pt>
                <c:pt idx="1">
                  <c:v>2016</c:v>
                </c:pt>
                <c:pt idx="2">
                  <c:v>2017</c:v>
                </c:pt>
                <c:pt idx="3">
                  <c:v>2018</c:v>
                </c:pt>
                <c:pt idx="4">
                  <c:v>2019</c:v>
                </c:pt>
                <c:pt idx="5">
                  <c:v>2020</c:v>
                </c:pt>
                <c:pt idx="6">
                  <c:v>2021</c:v>
                </c:pt>
                <c:pt idx="7">
                  <c:v>2022</c:v>
                </c:pt>
              </c:numCache>
            </c:numRef>
          </c:cat>
          <c:val>
            <c:numRef>
              <c:f>'NNN181_20230324-133257'!$D$6:$K$6</c:f>
              <c:numCache>
                <c:formatCode>General</c:formatCode>
                <c:ptCount val="8"/>
                <c:pt idx="0">
                  <c:v>30.7</c:v>
                </c:pt>
                <c:pt idx="1">
                  <c:v>26.1</c:v>
                </c:pt>
                <c:pt idx="2">
                  <c:v>26.9</c:v>
                </c:pt>
                <c:pt idx="3">
                  <c:v>22.4</c:v>
                </c:pt>
                <c:pt idx="4">
                  <c:v>17.100000000000001</c:v>
                </c:pt>
                <c:pt idx="5">
                  <c:v>16.2</c:v>
                </c:pt>
                <c:pt idx="6">
                  <c:v>12</c:v>
                </c:pt>
                <c:pt idx="7">
                  <c:v>15.3</c:v>
                </c:pt>
              </c:numCache>
            </c:numRef>
          </c:val>
          <c:smooth val="0"/>
          <c:extLst>
            <c:ext xmlns:c16="http://schemas.microsoft.com/office/drawing/2014/chart" uri="{C3380CC4-5D6E-409C-BE32-E72D297353CC}">
              <c16:uniqueId val="{00000002-3BE8-45D6-827A-7008AF2E406E}"/>
            </c:ext>
          </c:extLst>
        </c:ser>
        <c:ser>
          <c:idx val="3"/>
          <c:order val="3"/>
          <c:tx>
            <c:strRef>
              <c:f>'NNN181_20230324-133257'!$A$7:$C$7</c:f>
              <c:strCache>
                <c:ptCount val="3"/>
                <c:pt idx="0">
                  <c:v>Sievietes</c:v>
                </c:pt>
                <c:pt idx="2">
                  <c:v>Dziļa materiālā un sociālā nenodrošinātība</c:v>
                </c:pt>
              </c:strCache>
            </c:strRef>
          </c:tx>
          <c:spPr>
            <a:ln w="28575" cap="rnd">
              <a:solidFill>
                <a:schemeClr val="accent3">
                  <a:lumMod val="50000"/>
                </a:schemeClr>
              </a:solidFill>
              <a:round/>
            </a:ln>
            <a:effectLst/>
          </c:spPr>
          <c:marker>
            <c:symbol val="none"/>
          </c:marker>
          <c:dLbls>
            <c:dLbl>
              <c:idx val="7"/>
              <c:layout>
                <c:manualLayout>
                  <c:x val="-4.1368650775326261E-3"/>
                  <c:y val="-2.38178561013206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BE8-45D6-827A-7008AF2E406E}"/>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'NNN181_20230324-133257'!$D$3:$K$3</c:f>
              <c:numCache>
                <c:formatCode>General</c:formatCode>
                <c:ptCount val="8"/>
                <c:pt idx="0">
                  <c:v>2015</c:v>
                </c:pt>
                <c:pt idx="1">
                  <c:v>2016</c:v>
                </c:pt>
                <c:pt idx="2">
                  <c:v>2017</c:v>
                </c:pt>
                <c:pt idx="3">
                  <c:v>2018</c:v>
                </c:pt>
                <c:pt idx="4">
                  <c:v>2019</c:v>
                </c:pt>
                <c:pt idx="5">
                  <c:v>2020</c:v>
                </c:pt>
                <c:pt idx="6">
                  <c:v>2021</c:v>
                </c:pt>
                <c:pt idx="7">
                  <c:v>2022</c:v>
                </c:pt>
              </c:numCache>
            </c:numRef>
          </c:cat>
          <c:val>
            <c:numRef>
              <c:f>'NNN181_20230324-133257'!$D$7:$K$7</c:f>
              <c:numCache>
                <c:formatCode>General</c:formatCode>
                <c:ptCount val="8"/>
                <c:pt idx="0">
                  <c:v>16.399999999999999</c:v>
                </c:pt>
                <c:pt idx="1">
                  <c:v>13.3</c:v>
                </c:pt>
                <c:pt idx="2">
                  <c:v>13.6</c:v>
                </c:pt>
                <c:pt idx="3">
                  <c:v>11.1</c:v>
                </c:pt>
                <c:pt idx="4">
                  <c:v>8.1</c:v>
                </c:pt>
                <c:pt idx="5">
                  <c:v>7.6</c:v>
                </c:pt>
                <c:pt idx="6">
                  <c:v>5.5</c:v>
                </c:pt>
                <c:pt idx="7">
                  <c:v>8.6</c:v>
                </c:pt>
              </c:numCache>
            </c:numRef>
          </c:val>
          <c:smooth val="0"/>
          <c:extLst>
            <c:ext xmlns:c16="http://schemas.microsoft.com/office/drawing/2014/chart" uri="{C3380CC4-5D6E-409C-BE32-E72D297353CC}">
              <c16:uniqueId val="{00000003-3BE8-45D6-827A-7008AF2E406E}"/>
            </c:ext>
          </c:extLst>
        </c:ser>
        <c:dLbls>
          <c:dLblPos val="t"/>
          <c:showLegendKey val="0"/>
          <c:showVal val="1"/>
          <c:showCatName val="0"/>
          <c:showSerName val="0"/>
          <c:showPercent val="0"/>
          <c:showBubbleSize val="0"/>
        </c:dLbls>
        <c:smooth val="0"/>
        <c:axId val="914677840"/>
        <c:axId val="915458048"/>
      </c:lineChart>
      <c:catAx>
        <c:axId val="914677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915458048"/>
        <c:crosses val="autoZero"/>
        <c:auto val="1"/>
        <c:lblAlgn val="ctr"/>
        <c:lblOffset val="100"/>
        <c:noMultiLvlLbl val="0"/>
      </c:catAx>
      <c:valAx>
        <c:axId val="9154580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9146778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'NNR020_20230324-111814'!$C$3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'NNR020_20230324-111814'!$B$4:$B$12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'NNR020_20230324-111814'!$C$4:$C$12</c:f>
              <c:numCache>
                <c:formatCode>General</c:formatCode>
                <c:ptCount val="9"/>
                <c:pt idx="0">
                  <c:v>24.3</c:v>
                </c:pt>
                <c:pt idx="1">
                  <c:v>25.9</c:v>
                </c:pt>
                <c:pt idx="2">
                  <c:v>23.3</c:v>
                </c:pt>
                <c:pt idx="3">
                  <c:v>19</c:v>
                </c:pt>
                <c:pt idx="4">
                  <c:v>17.2</c:v>
                </c:pt>
                <c:pt idx="5">
                  <c:v>16.899999999999999</c:v>
                </c:pt>
                <c:pt idx="6">
                  <c:v>15.1</c:v>
                </c:pt>
                <c:pt idx="7">
                  <c:v>16.7</c:v>
                </c:pt>
                <c:pt idx="8">
                  <c:v>17</c:v>
                </c:pt>
              </c:numCache>
            </c:numRef>
          </c:val>
          <c:extLst>
            <c:ext xmlns:c16="http://schemas.microsoft.com/office/drawing/2014/chart" uri="{C3380CC4-5D6E-409C-BE32-E72D297353CC}">
              <c16:uniqueId val="{00000000-64DB-4FE8-A411-67A78B82564C}"/>
            </c:ext>
          </c:extLst>
        </c:ser>
        <c:ser>
          <c:idx val="1"/>
          <c:order val="1"/>
          <c:tx>
            <c:strRef>
              <c:f>'NNR020_20230324-111814'!$D$3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'NNR020_20230324-111814'!$B$4:$B$12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'NNR020_20230324-111814'!$D$4:$D$12</c:f>
              <c:numCache>
                <c:formatCode>General</c:formatCode>
                <c:ptCount val="9"/>
                <c:pt idx="0">
                  <c:v>22.4</c:v>
                </c:pt>
                <c:pt idx="1">
                  <c:v>22.7</c:v>
                </c:pt>
                <c:pt idx="2">
                  <c:v>23.2</c:v>
                </c:pt>
                <c:pt idx="3">
                  <c:v>18.2</c:v>
                </c:pt>
                <c:pt idx="4">
                  <c:v>19.7</c:v>
                </c:pt>
                <c:pt idx="5">
                  <c:v>18.100000000000001</c:v>
                </c:pt>
                <c:pt idx="6">
                  <c:v>13.8</c:v>
                </c:pt>
                <c:pt idx="7">
                  <c:v>14.9</c:v>
                </c:pt>
                <c:pt idx="8">
                  <c:v>16.899999999999999</c:v>
                </c:pt>
              </c:numCache>
            </c:numRef>
          </c:val>
          <c:extLst>
            <c:ext xmlns:c16="http://schemas.microsoft.com/office/drawing/2014/chart" uri="{C3380CC4-5D6E-409C-BE32-E72D297353CC}">
              <c16:uniqueId val="{00000001-64DB-4FE8-A411-67A78B82564C}"/>
            </c:ext>
          </c:extLst>
        </c:ser>
        <c:dLbls>
          <c:dLblPos val="outEnd"/>
          <c:showLegendKey val="0"/>
          <c:showVal val="1"/>
          <c:showCatName val="0"/>
          <c:showSerName val="0"/>
          <c:showPercent val="0"/>
          <c:showBubbleSize val="0"/>
        </c:dLbls>
        <c:gapWidth val="219"/>
        <c:overlap val="-27"/>
        <c:axId val="312587504"/>
        <c:axId val="314588992"/>
      </c:barChart>
      <c:catAx>
        <c:axId val="312587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14588992"/>
        <c:crosses val="autoZero"/>
        <c:auto val="1"/>
        <c:lblAlgn val="ctr"/>
        <c:lblOffset val="100"/>
        <c:noMultiLvlLbl val="0"/>
      </c:catAx>
      <c:valAx>
        <c:axId val="31458899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12587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a:latin typeface="Bahnschrift" panose="020B0502040204020203" pitchFamily="34" charset="0"/>
        </a:defRPr>
      </a:pPr>
      <a:endParaRPr lang="lv-LV"/>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'NNR020_20230324-112255'!$C$3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'NNR020_20230324-112255'!$B$4:$B$12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'NNR020_20230324-112255'!$C$4:$C$12</c:f>
              <c:numCache>
                <c:formatCode>General</c:formatCode>
                <c:ptCount val="9"/>
                <c:pt idx="0">
                  <c:v>18.399999999999999</c:v>
                </c:pt>
                <c:pt idx="1">
                  <c:v>15.5</c:v>
                </c:pt>
                <c:pt idx="2">
                  <c:v>20.7</c:v>
                </c:pt>
                <c:pt idx="3">
                  <c:v>17.5</c:v>
                </c:pt>
                <c:pt idx="4">
                  <c:v>15.9</c:v>
                </c:pt>
                <c:pt idx="5">
                  <c:v>20.100000000000001</c:v>
                </c:pt>
                <c:pt idx="6">
                  <c:v>16.100000000000001</c:v>
                </c:pt>
                <c:pt idx="7">
                  <c:v>16.899999999999999</c:v>
                </c:pt>
                <c:pt idx="8">
                  <c:v>16.7</c:v>
                </c:pt>
              </c:numCache>
            </c:numRef>
          </c:val>
          <c:extLst>
            <c:ext xmlns:c16="http://schemas.microsoft.com/office/drawing/2014/chart" uri="{C3380CC4-5D6E-409C-BE32-E72D297353CC}">
              <c16:uniqueId val="{00000000-A1C4-47D8-8633-C9C1D24A6A42}"/>
            </c:ext>
          </c:extLst>
        </c:ser>
        <c:ser>
          <c:idx val="1"/>
          <c:order val="1"/>
          <c:tx>
            <c:strRef>
              <c:f>'NNR020_20230324-112255'!$D$3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'NNR020_20230324-112255'!$B$4:$B$12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'NNR020_20230324-112255'!$D$4:$D$12</c:f>
              <c:numCache>
                <c:formatCode>General</c:formatCode>
                <c:ptCount val="9"/>
                <c:pt idx="0">
                  <c:v>21.1</c:v>
                </c:pt>
                <c:pt idx="1">
                  <c:v>18.399999999999999</c:v>
                </c:pt>
                <c:pt idx="2">
                  <c:v>23.5</c:v>
                </c:pt>
                <c:pt idx="3">
                  <c:v>17.2</c:v>
                </c:pt>
                <c:pt idx="4">
                  <c:v>16.3</c:v>
                </c:pt>
                <c:pt idx="5">
                  <c:v>19</c:v>
                </c:pt>
                <c:pt idx="6">
                  <c:v>16.7</c:v>
                </c:pt>
                <c:pt idx="7">
                  <c:v>20</c:v>
                </c:pt>
                <c:pt idx="8">
                  <c:v>19.7</c:v>
                </c:pt>
              </c:numCache>
            </c:numRef>
          </c:val>
          <c:extLst>
            <c:ext xmlns:c16="http://schemas.microsoft.com/office/drawing/2014/chart" uri="{C3380CC4-5D6E-409C-BE32-E72D297353CC}">
              <c16:uniqueId val="{00000001-A1C4-47D8-8633-C9C1D24A6A42}"/>
            </c:ext>
          </c:extLst>
        </c:ser>
        <c:dLbls>
          <c:dLblPos val="outEnd"/>
          <c:showLegendKey val="0"/>
          <c:showVal val="1"/>
          <c:showCatName val="0"/>
          <c:showSerName val="0"/>
          <c:showPercent val="0"/>
          <c:showBubbleSize val="0"/>
        </c:dLbls>
        <c:gapWidth val="219"/>
        <c:overlap val="-27"/>
        <c:axId val="1743354271"/>
        <c:axId val="1736677647"/>
      </c:barChart>
      <c:catAx>
        <c:axId val="17433542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1736677647"/>
        <c:crosses val="autoZero"/>
        <c:auto val="1"/>
        <c:lblAlgn val="ctr"/>
        <c:lblOffset val="100"/>
        <c:noMultiLvlLbl val="0"/>
      </c:catAx>
      <c:valAx>
        <c:axId val="173667764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17433542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a:latin typeface="Bahnschrift" panose="020B0502040204020203" pitchFamily="34" charset="0"/>
        </a:defRPr>
      </a:pPr>
      <a:endParaRPr lang="lv-LV"/>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'NNR020_20230324-112459'!$C$3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'NNR020_20230324-112459'!$B$4:$B$12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'NNR020_20230324-112459'!$C$4:$C$12</c:f>
              <c:numCache>
                <c:formatCode>General</c:formatCode>
                <c:ptCount val="9"/>
                <c:pt idx="0">
                  <c:v>17</c:v>
                </c:pt>
                <c:pt idx="1">
                  <c:v>17.5</c:v>
                </c:pt>
                <c:pt idx="2">
                  <c:v>15.4</c:v>
                </c:pt>
                <c:pt idx="3">
                  <c:v>14.6</c:v>
                </c:pt>
                <c:pt idx="4">
                  <c:v>14.8</c:v>
                </c:pt>
                <c:pt idx="5">
                  <c:v>14</c:v>
                </c:pt>
                <c:pt idx="6">
                  <c:v>13.6</c:v>
                </c:pt>
                <c:pt idx="7">
                  <c:v>13.5</c:v>
                </c:pt>
                <c:pt idx="8">
                  <c:v>14.4</c:v>
                </c:pt>
              </c:numCache>
            </c:numRef>
          </c:val>
          <c:extLst>
            <c:ext xmlns:c16="http://schemas.microsoft.com/office/drawing/2014/chart" uri="{C3380CC4-5D6E-409C-BE32-E72D297353CC}">
              <c16:uniqueId val="{00000000-6759-445C-98B6-334A9AE0C48E}"/>
            </c:ext>
          </c:extLst>
        </c:ser>
        <c:ser>
          <c:idx val="1"/>
          <c:order val="1"/>
          <c:tx>
            <c:strRef>
              <c:f>'NNR020_20230324-112459'!$D$3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'NNR020_20230324-112459'!$B$4:$B$12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'NNR020_20230324-112459'!$D$4:$D$12</c:f>
              <c:numCache>
                <c:formatCode>General</c:formatCode>
                <c:ptCount val="9"/>
                <c:pt idx="0">
                  <c:v>17.8</c:v>
                </c:pt>
                <c:pt idx="1">
                  <c:v>17.399999999999999</c:v>
                </c:pt>
                <c:pt idx="2">
                  <c:v>16.7</c:v>
                </c:pt>
                <c:pt idx="3">
                  <c:v>14.4</c:v>
                </c:pt>
                <c:pt idx="4">
                  <c:v>14.4</c:v>
                </c:pt>
                <c:pt idx="5">
                  <c:v>13.6</c:v>
                </c:pt>
                <c:pt idx="6">
                  <c:v>12</c:v>
                </c:pt>
                <c:pt idx="7">
                  <c:v>13.7</c:v>
                </c:pt>
                <c:pt idx="8">
                  <c:v>15</c:v>
                </c:pt>
              </c:numCache>
            </c:numRef>
          </c:val>
          <c:extLst>
            <c:ext xmlns:c16="http://schemas.microsoft.com/office/drawing/2014/chart" uri="{C3380CC4-5D6E-409C-BE32-E72D297353CC}">
              <c16:uniqueId val="{00000001-6759-445C-98B6-334A9AE0C48E}"/>
            </c:ext>
          </c:extLst>
        </c:ser>
        <c:dLbls>
          <c:dLblPos val="outEnd"/>
          <c:showLegendKey val="0"/>
          <c:showVal val="1"/>
          <c:showCatName val="0"/>
          <c:showSerName val="0"/>
          <c:showPercent val="0"/>
          <c:showBubbleSize val="0"/>
        </c:dLbls>
        <c:gapWidth val="219"/>
        <c:overlap val="-27"/>
        <c:axId val="43667663"/>
        <c:axId val="45636047"/>
      </c:barChart>
      <c:catAx>
        <c:axId val="43667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45636047"/>
        <c:crosses val="autoZero"/>
        <c:auto val="1"/>
        <c:lblAlgn val="ctr"/>
        <c:lblOffset val="100"/>
        <c:noMultiLvlLbl val="0"/>
      </c:catAx>
      <c:valAx>
        <c:axId val="4563604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436676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a:latin typeface="Bahnschrift" panose="020B0502040204020203" pitchFamily="34" charset="0"/>
        </a:defRPr>
      </a:pPr>
      <a:endParaRPr lang="lv-LV"/>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'NNR020_20230324-112939'!$C$3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'NNR020_20230324-112939'!$B$4:$B$12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'NNR020_20230324-112939'!$C$4:$C$12</c:f>
              <c:numCache>
                <c:formatCode>General</c:formatCode>
                <c:ptCount val="9"/>
                <c:pt idx="0">
                  <c:v>22.9</c:v>
                </c:pt>
                <c:pt idx="1">
                  <c:v>21.6</c:v>
                </c:pt>
                <c:pt idx="2">
                  <c:v>21.9</c:v>
                </c:pt>
                <c:pt idx="3">
                  <c:v>23.4</c:v>
                </c:pt>
                <c:pt idx="4">
                  <c:v>23.1</c:v>
                </c:pt>
                <c:pt idx="5">
                  <c:v>23.7</c:v>
                </c:pt>
                <c:pt idx="6">
                  <c:v>24.1</c:v>
                </c:pt>
                <c:pt idx="7">
                  <c:v>21.4</c:v>
                </c:pt>
                <c:pt idx="8">
                  <c:v>23.7</c:v>
                </c:pt>
              </c:numCache>
            </c:numRef>
          </c:val>
          <c:extLst>
            <c:ext xmlns:c16="http://schemas.microsoft.com/office/drawing/2014/chart" uri="{C3380CC4-5D6E-409C-BE32-E72D297353CC}">
              <c16:uniqueId val="{00000000-8F67-47BA-9D96-E6D17FA2BB43}"/>
            </c:ext>
          </c:extLst>
        </c:ser>
        <c:ser>
          <c:idx val="1"/>
          <c:order val="1"/>
          <c:tx>
            <c:strRef>
              <c:f>'NNR020_20230324-112939'!$D$3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'NNR020_20230324-112939'!$B$4:$B$12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'NNR020_20230324-112939'!$D$4:$D$12</c:f>
              <c:numCache>
                <c:formatCode>General</c:formatCode>
                <c:ptCount val="9"/>
                <c:pt idx="0">
                  <c:v>19.100000000000001</c:v>
                </c:pt>
                <c:pt idx="1">
                  <c:v>19.7</c:v>
                </c:pt>
                <c:pt idx="2">
                  <c:v>21.1</c:v>
                </c:pt>
                <c:pt idx="3">
                  <c:v>22.8</c:v>
                </c:pt>
                <c:pt idx="4">
                  <c:v>22.4</c:v>
                </c:pt>
                <c:pt idx="5">
                  <c:v>23.9</c:v>
                </c:pt>
                <c:pt idx="6">
                  <c:v>25.1</c:v>
                </c:pt>
                <c:pt idx="7">
                  <c:v>22.5</c:v>
                </c:pt>
                <c:pt idx="8">
                  <c:v>24.2</c:v>
                </c:pt>
              </c:numCache>
            </c:numRef>
          </c:val>
          <c:extLst>
            <c:ext xmlns:c16="http://schemas.microsoft.com/office/drawing/2014/chart" uri="{C3380CC4-5D6E-409C-BE32-E72D297353CC}">
              <c16:uniqueId val="{00000001-8F67-47BA-9D96-E6D17FA2BB43}"/>
            </c:ext>
          </c:extLst>
        </c:ser>
        <c:dLbls>
          <c:dLblPos val="outEnd"/>
          <c:showLegendKey val="0"/>
          <c:showVal val="1"/>
          <c:showCatName val="0"/>
          <c:showSerName val="0"/>
          <c:showPercent val="0"/>
          <c:showBubbleSize val="0"/>
        </c:dLbls>
        <c:gapWidth val="219"/>
        <c:overlap val="-27"/>
        <c:axId val="38996159"/>
        <c:axId val="45628559"/>
      </c:barChart>
      <c:catAx>
        <c:axId val="389961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45628559"/>
        <c:crosses val="autoZero"/>
        <c:auto val="1"/>
        <c:lblAlgn val="ctr"/>
        <c:lblOffset val="100"/>
        <c:noMultiLvlLbl val="0"/>
      </c:catAx>
      <c:valAx>
        <c:axId val="4562855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89961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'NNR020_20230324-113400'!$C$3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'NNR020_20230324-113400'!$B$4:$B$12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'NNR020_20230324-113400'!$C$4:$C$12</c:f>
              <c:numCache>
                <c:formatCode>General</c:formatCode>
                <c:ptCount val="9"/>
                <c:pt idx="0">
                  <c:v>10.4</c:v>
                </c:pt>
                <c:pt idx="1">
                  <c:v>15.9</c:v>
                </c:pt>
                <c:pt idx="2">
                  <c:v>22.6</c:v>
                </c:pt>
                <c:pt idx="3">
                  <c:v>28.4</c:v>
                </c:pt>
                <c:pt idx="4">
                  <c:v>29.1</c:v>
                </c:pt>
                <c:pt idx="5">
                  <c:v>37.5</c:v>
                </c:pt>
                <c:pt idx="6">
                  <c:v>41.8</c:v>
                </c:pt>
                <c:pt idx="7">
                  <c:v>34.4</c:v>
                </c:pt>
                <c:pt idx="8">
                  <c:v>34.6</c:v>
                </c:pt>
              </c:numCache>
            </c:numRef>
          </c:val>
          <c:extLst>
            <c:ext xmlns:c16="http://schemas.microsoft.com/office/drawing/2014/chart" uri="{C3380CC4-5D6E-409C-BE32-E72D297353CC}">
              <c16:uniqueId val="{00000000-60CD-40D5-8E05-91E1ED5E7270}"/>
            </c:ext>
          </c:extLst>
        </c:ser>
        <c:ser>
          <c:idx val="1"/>
          <c:order val="1"/>
          <c:tx>
            <c:strRef>
              <c:f>'NNR020_20230324-113400'!$D$3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'NNR020_20230324-113400'!$B$4:$B$12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'NNR020_20230324-113400'!$D$4:$D$12</c:f>
              <c:numCache>
                <c:formatCode>General</c:formatCode>
                <c:ptCount val="9"/>
                <c:pt idx="0">
                  <c:v>21</c:v>
                </c:pt>
                <c:pt idx="1">
                  <c:v>33.200000000000003</c:v>
                </c:pt>
                <c:pt idx="2">
                  <c:v>40.4</c:v>
                </c:pt>
                <c:pt idx="3">
                  <c:v>42.9</c:v>
                </c:pt>
                <c:pt idx="4">
                  <c:v>45.1</c:v>
                </c:pt>
                <c:pt idx="5">
                  <c:v>49.8</c:v>
                </c:pt>
                <c:pt idx="6">
                  <c:v>51</c:v>
                </c:pt>
                <c:pt idx="7">
                  <c:v>44.3</c:v>
                </c:pt>
                <c:pt idx="8">
                  <c:v>49.8</c:v>
                </c:pt>
              </c:numCache>
            </c:numRef>
          </c:val>
          <c:extLst>
            <c:ext xmlns:c16="http://schemas.microsoft.com/office/drawing/2014/chart" uri="{C3380CC4-5D6E-409C-BE32-E72D297353CC}">
              <c16:uniqueId val="{00000001-60CD-40D5-8E05-91E1ED5E7270}"/>
            </c:ext>
          </c:extLst>
        </c:ser>
        <c:dLbls>
          <c:dLblPos val="outEnd"/>
          <c:showLegendKey val="0"/>
          <c:showVal val="1"/>
          <c:showCatName val="0"/>
          <c:showSerName val="0"/>
          <c:showPercent val="0"/>
          <c:showBubbleSize val="0"/>
        </c:dLbls>
        <c:gapWidth val="219"/>
        <c:overlap val="-27"/>
        <c:axId val="302341007"/>
        <c:axId val="303067439"/>
      </c:barChart>
      <c:catAx>
        <c:axId val="3023410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03067439"/>
        <c:crosses val="autoZero"/>
        <c:auto val="1"/>
        <c:lblAlgn val="ctr"/>
        <c:lblOffset val="100"/>
        <c:noMultiLvlLbl val="0"/>
      </c:catAx>
      <c:valAx>
        <c:axId val="30306743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023410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'NNR020_20230324-124615'!$C$3</c:f>
              <c:strCache>
                <c:ptCount val="1"/>
                <c:pt idx="0">
                  <c:v>Vīrieši</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'NNR020_20230324-124615'!$B$4:$B$12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'NNR020_20230324-124615'!$C$4:$C$12</c:f>
              <c:numCache>
                <c:formatCode>General</c:formatCode>
                <c:ptCount val="9"/>
                <c:pt idx="0">
                  <c:v>7.8</c:v>
                </c:pt>
                <c:pt idx="1">
                  <c:v>17.5</c:v>
                </c:pt>
                <c:pt idx="2">
                  <c:v>25</c:v>
                </c:pt>
                <c:pt idx="3">
                  <c:v>31.4</c:v>
                </c:pt>
                <c:pt idx="4">
                  <c:v>34.6</c:v>
                </c:pt>
                <c:pt idx="5">
                  <c:v>44.8</c:v>
                </c:pt>
                <c:pt idx="6">
                  <c:v>51.7</c:v>
                </c:pt>
                <c:pt idx="7">
                  <c:v>38.4</c:v>
                </c:pt>
                <c:pt idx="8">
                  <c:v>47.6</c:v>
                </c:pt>
              </c:numCache>
            </c:numRef>
          </c:val>
          <c:extLst>
            <c:ext xmlns:c16="http://schemas.microsoft.com/office/drawing/2014/chart" uri="{C3380CC4-5D6E-409C-BE32-E72D297353CC}">
              <c16:uniqueId val="{00000000-543A-4549-8934-372EFBF82BFB}"/>
            </c:ext>
          </c:extLst>
        </c:ser>
        <c:ser>
          <c:idx val="1"/>
          <c:order val="1"/>
          <c:tx>
            <c:strRef>
              <c:f>'NNR020_20230324-124615'!$D$3</c:f>
              <c:strCache>
                <c:ptCount val="1"/>
                <c:pt idx="0">
                  <c:v>Sievietes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'NNR020_20230324-124615'!$B$4:$B$12</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'NNR020_20230324-124615'!$D$4:$D$12</c:f>
              <c:numCache>
                <c:formatCode>General</c:formatCode>
                <c:ptCount val="9"/>
                <c:pt idx="0">
                  <c:v>20.9</c:v>
                </c:pt>
                <c:pt idx="1">
                  <c:v>37</c:v>
                </c:pt>
                <c:pt idx="2">
                  <c:v>46.6</c:v>
                </c:pt>
                <c:pt idx="3">
                  <c:v>48.9</c:v>
                </c:pt>
                <c:pt idx="4">
                  <c:v>52.4</c:v>
                </c:pt>
                <c:pt idx="5">
                  <c:v>56.6</c:v>
                </c:pt>
                <c:pt idx="6">
                  <c:v>59.3</c:v>
                </c:pt>
                <c:pt idx="7">
                  <c:v>55</c:v>
                </c:pt>
                <c:pt idx="8">
                  <c:v>59.2</c:v>
                </c:pt>
              </c:numCache>
            </c:numRef>
          </c:val>
          <c:extLst>
            <c:ext xmlns:c16="http://schemas.microsoft.com/office/drawing/2014/chart" uri="{C3380CC4-5D6E-409C-BE32-E72D297353CC}">
              <c16:uniqueId val="{00000001-543A-4549-8934-372EFBF82BFB}"/>
            </c:ext>
          </c:extLst>
        </c:ser>
        <c:dLbls>
          <c:dLblPos val="outEnd"/>
          <c:showLegendKey val="0"/>
          <c:showVal val="1"/>
          <c:showCatName val="0"/>
          <c:showSerName val="0"/>
          <c:showPercent val="0"/>
          <c:showBubbleSize val="0"/>
        </c:dLbls>
        <c:gapWidth val="219"/>
        <c:overlap val="-27"/>
        <c:axId val="300205775"/>
        <c:axId val="309478767"/>
      </c:barChart>
      <c:catAx>
        <c:axId val="300205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09478767"/>
        <c:crosses val="autoZero"/>
        <c:auto val="1"/>
        <c:lblAlgn val="ctr"/>
        <c:lblOffset val="100"/>
        <c:noMultiLvlLbl val="0"/>
      </c:catAx>
      <c:valAx>
        <c:axId val="30947876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30020577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'NNR030_20230324-125152'!$A$4:$C$4</c:f>
              <c:strCache>
                <c:ptCount val="3"/>
                <c:pt idx="0">
                  <c:v>Vīrieši</c:v>
                </c:pt>
                <c:pt idx="1">
                  <c:v>Bezdarbnieki</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'NNR030_20230324-125152'!$D$3:$L$3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'NNR030_20230324-125152'!$D$4:$L$4</c:f>
              <c:numCache>
                <c:formatCode>General</c:formatCode>
                <c:ptCount val="9"/>
                <c:pt idx="0">
                  <c:v>57</c:v>
                </c:pt>
                <c:pt idx="1">
                  <c:v>51.7</c:v>
                </c:pt>
                <c:pt idx="2">
                  <c:v>52.9</c:v>
                </c:pt>
                <c:pt idx="3">
                  <c:v>56.3</c:v>
                </c:pt>
                <c:pt idx="4">
                  <c:v>62.6</c:v>
                </c:pt>
                <c:pt idx="5">
                  <c:v>60.4</c:v>
                </c:pt>
                <c:pt idx="6">
                  <c:v>62.4</c:v>
                </c:pt>
                <c:pt idx="7">
                  <c:v>54.5</c:v>
                </c:pt>
                <c:pt idx="8">
                  <c:v>49.3</c:v>
                </c:pt>
              </c:numCache>
            </c:numRef>
          </c:val>
          <c:smooth val="0"/>
          <c:extLst>
            <c:ext xmlns:c16="http://schemas.microsoft.com/office/drawing/2014/chart" uri="{C3380CC4-5D6E-409C-BE32-E72D297353CC}">
              <c16:uniqueId val="{00000000-219C-418B-BAB1-2C7B031DC513}"/>
            </c:ext>
          </c:extLst>
        </c:ser>
        <c:ser>
          <c:idx val="1"/>
          <c:order val="1"/>
          <c:tx>
            <c:strRef>
              <c:f>'NNR030_20230324-125152'!$A$5:$C$5</c:f>
              <c:strCache>
                <c:ptCount val="3"/>
                <c:pt idx="0">
                  <c:v>Vīrieši</c:v>
                </c:pt>
                <c:pt idx="1">
                  <c:v>Citas neaktīvas personas</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'NNR030_20230324-125152'!$D$3:$L$3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'NNR030_20230324-125152'!$D$5:$L$5</c:f>
              <c:numCache>
                <c:formatCode>General</c:formatCode>
                <c:ptCount val="9"/>
                <c:pt idx="0">
                  <c:v>26.7</c:v>
                </c:pt>
                <c:pt idx="1">
                  <c:v>31.3</c:v>
                </c:pt>
                <c:pt idx="2">
                  <c:v>32.799999999999997</c:v>
                </c:pt>
                <c:pt idx="3">
                  <c:v>32.799999999999997</c:v>
                </c:pt>
                <c:pt idx="4">
                  <c:v>33.5</c:v>
                </c:pt>
                <c:pt idx="5">
                  <c:v>45.3</c:v>
                </c:pt>
                <c:pt idx="6">
                  <c:v>39.9</c:v>
                </c:pt>
                <c:pt idx="7">
                  <c:v>37.700000000000003</c:v>
                </c:pt>
                <c:pt idx="8">
                  <c:v>44.9</c:v>
                </c:pt>
              </c:numCache>
            </c:numRef>
          </c:val>
          <c:smooth val="0"/>
          <c:extLst>
            <c:ext xmlns:c16="http://schemas.microsoft.com/office/drawing/2014/chart" uri="{C3380CC4-5D6E-409C-BE32-E72D297353CC}">
              <c16:uniqueId val="{00000001-219C-418B-BAB1-2C7B031DC513}"/>
            </c:ext>
          </c:extLst>
        </c:ser>
        <c:ser>
          <c:idx val="2"/>
          <c:order val="2"/>
          <c:tx>
            <c:strRef>
              <c:f>'NNR030_20230324-125152'!$A$6:$C$6</c:f>
              <c:strCache>
                <c:ptCount val="3"/>
                <c:pt idx="0">
                  <c:v>Sievietes</c:v>
                </c:pt>
                <c:pt idx="1">
                  <c:v>Bezdarbnieki</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'NNR030_20230324-125152'!$D$3:$L$3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'NNR030_20230324-125152'!$D$6:$L$6</c:f>
              <c:numCache>
                <c:formatCode>General</c:formatCode>
                <c:ptCount val="9"/>
                <c:pt idx="0">
                  <c:v>54.4</c:v>
                </c:pt>
                <c:pt idx="1">
                  <c:v>55.3</c:v>
                </c:pt>
                <c:pt idx="2">
                  <c:v>57.9</c:v>
                </c:pt>
                <c:pt idx="3">
                  <c:v>55</c:v>
                </c:pt>
                <c:pt idx="4">
                  <c:v>48.5</c:v>
                </c:pt>
                <c:pt idx="5">
                  <c:v>58.4</c:v>
                </c:pt>
                <c:pt idx="6">
                  <c:v>53</c:v>
                </c:pt>
                <c:pt idx="7">
                  <c:v>49</c:v>
                </c:pt>
                <c:pt idx="8">
                  <c:v>44.5</c:v>
                </c:pt>
              </c:numCache>
            </c:numRef>
          </c:val>
          <c:smooth val="0"/>
          <c:extLst>
            <c:ext xmlns:c16="http://schemas.microsoft.com/office/drawing/2014/chart" uri="{C3380CC4-5D6E-409C-BE32-E72D297353CC}">
              <c16:uniqueId val="{00000002-219C-418B-BAB1-2C7B031DC513}"/>
            </c:ext>
          </c:extLst>
        </c:ser>
        <c:ser>
          <c:idx val="3"/>
          <c:order val="3"/>
          <c:tx>
            <c:strRef>
              <c:f>'NNR030_20230324-125152'!$A$7:$C$7</c:f>
              <c:strCache>
                <c:ptCount val="3"/>
                <c:pt idx="0">
                  <c:v>Sievietes</c:v>
                </c:pt>
                <c:pt idx="1">
                  <c:v>Citas neaktīvas personas</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'NNR030_20230324-125152'!$D$3:$L$3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'NNR030_20230324-125152'!$D$7:$L$7</c:f>
              <c:numCache>
                <c:formatCode>General</c:formatCode>
                <c:ptCount val="9"/>
                <c:pt idx="0">
                  <c:v>27.7</c:v>
                </c:pt>
                <c:pt idx="1">
                  <c:v>27.1</c:v>
                </c:pt>
                <c:pt idx="2">
                  <c:v>31.4</c:v>
                </c:pt>
                <c:pt idx="3">
                  <c:v>28.2</c:v>
                </c:pt>
                <c:pt idx="4">
                  <c:v>29.1</c:v>
                </c:pt>
                <c:pt idx="5">
                  <c:v>34</c:v>
                </c:pt>
                <c:pt idx="6">
                  <c:v>28.8</c:v>
                </c:pt>
                <c:pt idx="7">
                  <c:v>34.1</c:v>
                </c:pt>
                <c:pt idx="8">
                  <c:v>33</c:v>
                </c:pt>
              </c:numCache>
            </c:numRef>
          </c:val>
          <c:smooth val="0"/>
          <c:extLst>
            <c:ext xmlns:c16="http://schemas.microsoft.com/office/drawing/2014/chart" uri="{C3380CC4-5D6E-409C-BE32-E72D297353CC}">
              <c16:uniqueId val="{00000003-219C-418B-BAB1-2C7B031DC513}"/>
            </c:ext>
          </c:extLst>
        </c:ser>
        <c:dLbls>
          <c:dLblPos val="t"/>
          <c:showLegendKey val="0"/>
          <c:showVal val="1"/>
          <c:showCatName val="0"/>
          <c:showSerName val="0"/>
          <c:showPercent val="0"/>
          <c:showBubbleSize val="0"/>
        </c:dLbls>
        <c:smooth val="0"/>
        <c:axId val="2078974976"/>
        <c:axId val="2081600688"/>
      </c:lineChart>
      <c:catAx>
        <c:axId val="2078974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2081600688"/>
        <c:crosses val="autoZero"/>
        <c:auto val="1"/>
        <c:lblAlgn val="ctr"/>
        <c:lblOffset val="100"/>
        <c:noMultiLvlLbl val="0"/>
      </c:catAx>
      <c:valAx>
        <c:axId val="208160068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20789749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42956551804815E-2"/>
          <c:y val="2.3299287282056325E-2"/>
          <c:w val="0.94669697815392984"/>
          <c:h val="0.65599190210183145"/>
        </c:manualLayout>
      </c:layout>
      <c:lineChart>
        <c:grouping val="standard"/>
        <c:varyColors val="0"/>
        <c:ser>
          <c:idx val="0"/>
          <c:order val="0"/>
          <c:tx>
            <c:strRef>
              <c:f>'NNR040_20230324-125740'!$A$4</c:f>
              <c:strCache>
                <c:ptCount val="1"/>
                <c:pt idx="0">
                  <c:v>1 personas mājsaimniecības - vīrieši</c:v>
                </c:pt>
              </c:strCache>
            </c:strRef>
          </c:tx>
          <c:spPr>
            <a:ln w="28575" cap="rnd">
              <a:solidFill>
                <a:schemeClr val="accent1"/>
              </a:solidFill>
              <a:round/>
            </a:ln>
            <a:effectLst/>
          </c:spPr>
          <c:marker>
            <c:symbol val="none"/>
          </c:marker>
          <c:dLbls>
            <c:dLbl>
              <c:idx val="0"/>
              <c:layout>
                <c:manualLayout>
                  <c:x val="-3.362411120706555E-2"/>
                  <c:y val="-6.21178479540148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176-4776-BBFF-1B6518B8E677}"/>
                </c:ext>
              </c:extLst>
            </c:dLbl>
            <c:dLbl>
              <c:idx val="1"/>
              <c:layout>
                <c:manualLayout>
                  <c:x val="-2.2215581270279925E-3"/>
                  <c:y val="-2.329928728205632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0176-4776-BBFF-1B6518B8E677}"/>
                </c:ext>
              </c:extLst>
            </c:dLbl>
            <c:dLbl>
              <c:idx val="8"/>
              <c:layout>
                <c:manualLayout>
                  <c:x val="-2.4329140749985725E-2"/>
                  <c:y val="-4.91783277300286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176-4776-BBFF-1B6518B8E677}"/>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'NNR040_20230324-125740'!$B$3:$J$3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'NNR040_20230324-125740'!$B$4:$J$4</c:f>
              <c:numCache>
                <c:formatCode>General</c:formatCode>
                <c:ptCount val="9"/>
                <c:pt idx="0">
                  <c:v>34.6</c:v>
                </c:pt>
                <c:pt idx="1">
                  <c:v>39</c:v>
                </c:pt>
                <c:pt idx="2">
                  <c:v>42</c:v>
                </c:pt>
                <c:pt idx="3">
                  <c:v>46.1</c:v>
                </c:pt>
                <c:pt idx="4">
                  <c:v>47.7</c:v>
                </c:pt>
                <c:pt idx="5">
                  <c:v>42.8</c:v>
                </c:pt>
                <c:pt idx="6">
                  <c:v>45.3</c:v>
                </c:pt>
                <c:pt idx="7">
                  <c:v>41</c:v>
                </c:pt>
                <c:pt idx="8">
                  <c:v>39.9</c:v>
                </c:pt>
              </c:numCache>
            </c:numRef>
          </c:val>
          <c:smooth val="0"/>
          <c:extLst>
            <c:ext xmlns:c16="http://schemas.microsoft.com/office/drawing/2014/chart" uri="{C3380CC4-5D6E-409C-BE32-E72D297353CC}">
              <c16:uniqueId val="{00000000-0176-4776-BBFF-1B6518B8E677}"/>
            </c:ext>
          </c:extLst>
        </c:ser>
        <c:ser>
          <c:idx val="1"/>
          <c:order val="1"/>
          <c:tx>
            <c:strRef>
              <c:f>'NNR040_20230324-125740'!$A$5</c:f>
              <c:strCache>
                <c:ptCount val="1"/>
                <c:pt idx="0">
                  <c:v>1 personas mājsaimniecības - sievietes</c:v>
                </c:pt>
              </c:strCache>
            </c:strRef>
          </c:tx>
          <c:spPr>
            <a:ln w="28575" cap="rnd">
              <a:solidFill>
                <a:schemeClr val="accent2"/>
              </a:solidFill>
              <a:round/>
            </a:ln>
            <a:effectLst/>
          </c:spPr>
          <c:marker>
            <c:symbol val="none"/>
          </c:marker>
          <c:dLbls>
            <c:dLbl>
              <c:idx val="0"/>
              <c:layout>
                <c:manualLayout>
                  <c:x val="-2.9681761324187185E-2"/>
                  <c:y val="-7.18224881220043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0176-4776-BBFF-1B6518B8E677}"/>
                </c:ext>
              </c:extLst>
            </c:dLbl>
            <c:dLbl>
              <c:idx val="1"/>
              <c:layout>
                <c:manualLayout>
                  <c:x val="-2.4750654879043512E-2"/>
                  <c:y val="-3.3003927450045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0176-4776-BBFF-1B6518B8E677}"/>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'NNR040_20230324-125740'!$B$3:$J$3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'NNR040_20230324-125740'!$B$5:$J$5</c:f>
              <c:numCache>
                <c:formatCode>General</c:formatCode>
                <c:ptCount val="9"/>
                <c:pt idx="0">
                  <c:v>29.8</c:v>
                </c:pt>
                <c:pt idx="1">
                  <c:v>43.6</c:v>
                </c:pt>
                <c:pt idx="2">
                  <c:v>54.9</c:v>
                </c:pt>
                <c:pt idx="3">
                  <c:v>60.3</c:v>
                </c:pt>
                <c:pt idx="4">
                  <c:v>58.2</c:v>
                </c:pt>
                <c:pt idx="5">
                  <c:v>57.3</c:v>
                </c:pt>
                <c:pt idx="6">
                  <c:v>56.5</c:v>
                </c:pt>
                <c:pt idx="7">
                  <c:v>53.1</c:v>
                </c:pt>
                <c:pt idx="8">
                  <c:v>60.3</c:v>
                </c:pt>
              </c:numCache>
            </c:numRef>
          </c:val>
          <c:smooth val="0"/>
          <c:extLst>
            <c:ext xmlns:c16="http://schemas.microsoft.com/office/drawing/2014/chart" uri="{C3380CC4-5D6E-409C-BE32-E72D297353CC}">
              <c16:uniqueId val="{00000001-0176-4776-BBFF-1B6518B8E677}"/>
            </c:ext>
          </c:extLst>
        </c:ser>
        <c:ser>
          <c:idx val="2"/>
          <c:order val="2"/>
          <c:tx>
            <c:strRef>
              <c:f>'NNR040_20230324-125740'!$A$6</c:f>
              <c:strCache>
                <c:ptCount val="1"/>
                <c:pt idx="0">
                  <c:v>1 personas (līdz 64 gadu vecumam) mājsaimniecības</c:v>
                </c:pt>
              </c:strCache>
            </c:strRef>
          </c:tx>
          <c:spPr>
            <a:ln w="28575" cap="rnd">
              <a:solidFill>
                <a:srgbClr val="FFFF00"/>
              </a:solidFill>
              <a:round/>
            </a:ln>
            <a:effectLst/>
          </c:spPr>
          <c:marker>
            <c:symbol val="none"/>
          </c:marker>
          <c:dLbls>
            <c:dLbl>
              <c:idx val="6"/>
              <c:layout>
                <c:manualLayout>
                  <c:x val="-2.287774672899855E-2"/>
                  <c:y val="7.18224881220043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0176-4776-BBFF-1B6518B8E677}"/>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'NNR040_20230324-125740'!$B$3:$J$3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'NNR040_20230324-125740'!$B$6:$J$6</c:f>
              <c:numCache>
                <c:formatCode>General</c:formatCode>
                <c:ptCount val="9"/>
                <c:pt idx="0">
                  <c:v>33.5</c:v>
                </c:pt>
                <c:pt idx="1">
                  <c:v>32.200000000000003</c:v>
                </c:pt>
                <c:pt idx="2">
                  <c:v>32.299999999999997</c:v>
                </c:pt>
                <c:pt idx="3">
                  <c:v>35.200000000000003</c:v>
                </c:pt>
                <c:pt idx="4">
                  <c:v>34.9</c:v>
                </c:pt>
                <c:pt idx="5">
                  <c:v>31</c:v>
                </c:pt>
                <c:pt idx="6">
                  <c:v>31.7</c:v>
                </c:pt>
                <c:pt idx="7">
                  <c:v>30</c:v>
                </c:pt>
                <c:pt idx="8">
                  <c:v>35.1</c:v>
                </c:pt>
              </c:numCache>
            </c:numRef>
          </c:val>
          <c:smooth val="0"/>
          <c:extLst>
            <c:ext xmlns:c16="http://schemas.microsoft.com/office/drawing/2014/chart" uri="{C3380CC4-5D6E-409C-BE32-E72D297353CC}">
              <c16:uniqueId val="{00000002-0176-4776-BBFF-1B6518B8E677}"/>
            </c:ext>
          </c:extLst>
        </c:ser>
        <c:ser>
          <c:idx val="3"/>
          <c:order val="3"/>
          <c:tx>
            <c:strRef>
              <c:f>'NNR040_20230324-125740'!$A$7</c:f>
              <c:strCache>
                <c:ptCount val="1"/>
                <c:pt idx="0">
                  <c:v>1 personas (65 gadi un vairāk) mājsaimniecības</c:v>
                </c:pt>
              </c:strCache>
            </c:strRef>
          </c:tx>
          <c:spPr>
            <a:ln w="28575" cap="rnd">
              <a:solidFill>
                <a:schemeClr val="accent4"/>
              </a:solidFill>
              <a:round/>
            </a:ln>
            <a:effectLst/>
          </c:spPr>
          <c:marker>
            <c:symbol val="none"/>
          </c:marker>
          <c:dLbls>
            <c:dLbl>
              <c:idx val="0"/>
              <c:layout>
                <c:manualLayout>
                  <c:x val="-5.3418207094692652E-2"/>
                  <c:y val="-4.27085676180355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176-4776-BBFF-1B6518B8E677}"/>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'NNR040_20230324-125740'!$B$3:$J$3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'NNR040_20230324-125740'!$B$7:$J$7</c:f>
              <c:numCache>
                <c:formatCode>General</c:formatCode>
                <c:ptCount val="9"/>
                <c:pt idx="0">
                  <c:v>29.2</c:v>
                </c:pt>
                <c:pt idx="1">
                  <c:v>51.1</c:v>
                </c:pt>
                <c:pt idx="2">
                  <c:v>67.400000000000006</c:v>
                </c:pt>
                <c:pt idx="3">
                  <c:v>74</c:v>
                </c:pt>
                <c:pt idx="4">
                  <c:v>72.8</c:v>
                </c:pt>
                <c:pt idx="5">
                  <c:v>74</c:v>
                </c:pt>
                <c:pt idx="6">
                  <c:v>74.900000000000006</c:v>
                </c:pt>
                <c:pt idx="7">
                  <c:v>71.7</c:v>
                </c:pt>
                <c:pt idx="8">
                  <c:v>73.599999999999994</c:v>
                </c:pt>
              </c:numCache>
            </c:numRef>
          </c:val>
          <c:smooth val="0"/>
          <c:extLst>
            <c:ext xmlns:c16="http://schemas.microsoft.com/office/drawing/2014/chart" uri="{C3380CC4-5D6E-409C-BE32-E72D297353CC}">
              <c16:uniqueId val="{00000003-0176-4776-BBFF-1B6518B8E677}"/>
            </c:ext>
          </c:extLst>
        </c:ser>
        <c:ser>
          <c:idx val="4"/>
          <c:order val="4"/>
          <c:tx>
            <c:strRef>
              <c:f>'NNR040_20230324-125740'!$A$8</c:f>
              <c:strCache>
                <c:ptCount val="1"/>
                <c:pt idx="0">
                  <c:v>1 pieaugušais ar apgādībā esošiem bērniem</c:v>
                </c:pt>
              </c:strCache>
            </c:strRef>
          </c:tx>
          <c:spPr>
            <a:ln w="28575" cap="rnd">
              <a:solidFill>
                <a:srgbClr val="00B050"/>
              </a:solidFill>
              <a:round/>
            </a:ln>
            <a:effectLst/>
          </c:spPr>
          <c:marker>
            <c:symbol val="none"/>
          </c:marker>
          <c:dLbls>
            <c:dLbl>
              <c:idx val="0"/>
              <c:layout>
                <c:manualLayout>
                  <c:x val="-2.4820324986095921E-2"/>
                  <c:y val="-9.123176845798365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176-4776-BBFF-1B6518B8E677}"/>
                </c:ext>
              </c:extLst>
            </c:dLbl>
            <c:dLbl>
              <c:idx val="1"/>
              <c:layout>
                <c:manualLayout>
                  <c:x val="-3.0756058404710258E-2"/>
                  <c:y val="-7.1248870020736935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0176-4776-BBFF-1B6518B8E677}"/>
                </c:ext>
              </c:extLst>
            </c:dLbl>
            <c:dLbl>
              <c:idx val="2"/>
              <c:layout>
                <c:manualLayout>
                  <c:x val="-1.8624775967685848E-2"/>
                  <c:y val="-2.6534167338052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0176-4776-BBFF-1B6518B8E677}"/>
                </c:ext>
              </c:extLst>
            </c:dLbl>
            <c:dLbl>
              <c:idx val="6"/>
              <c:layout>
                <c:manualLayout>
                  <c:x val="-2.299492825575996E-2"/>
                  <c:y val="-6.85876080660078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176-4776-BBFF-1B6518B8E677}"/>
                </c:ext>
              </c:extLst>
            </c:dLbl>
            <c:dLbl>
              <c:idx val="8"/>
              <c:layout>
                <c:manualLayout>
                  <c:x val="-1.0730593880768694E-2"/>
                  <c:y val="-1.3594647114066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176-4776-BBFF-1B6518B8E677}"/>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Bahnschrift" panose="020B0502040204020203" pitchFamily="34" charset="0"/>
                    <a:ea typeface="+mn-ea"/>
                    <a:cs typeface="+mn-cs"/>
                  </a:defRPr>
                </a:pPr>
                <a:endParaRPr lang="lv-LV"/>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'NNR040_20230324-125740'!$B$3:$J$3</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'NNR040_20230324-125740'!$B$8:$J$8</c:f>
              <c:numCache>
                <c:formatCode>General</c:formatCode>
                <c:ptCount val="9"/>
                <c:pt idx="0">
                  <c:v>38.299999999999997</c:v>
                </c:pt>
                <c:pt idx="1">
                  <c:v>41.1</c:v>
                </c:pt>
                <c:pt idx="2">
                  <c:v>37</c:v>
                </c:pt>
                <c:pt idx="3">
                  <c:v>34.4</c:v>
                </c:pt>
                <c:pt idx="4">
                  <c:v>34.299999999999997</c:v>
                </c:pt>
                <c:pt idx="5">
                  <c:v>32.6</c:v>
                </c:pt>
                <c:pt idx="6">
                  <c:v>26.2</c:v>
                </c:pt>
                <c:pt idx="7">
                  <c:v>30.6</c:v>
                </c:pt>
                <c:pt idx="8">
                  <c:v>37.4</c:v>
                </c:pt>
              </c:numCache>
            </c:numRef>
          </c:val>
          <c:smooth val="0"/>
          <c:extLst>
            <c:ext xmlns:c16="http://schemas.microsoft.com/office/drawing/2014/chart" uri="{C3380CC4-5D6E-409C-BE32-E72D297353CC}">
              <c16:uniqueId val="{00000004-0176-4776-BBFF-1B6518B8E677}"/>
            </c:ext>
          </c:extLst>
        </c:ser>
        <c:dLbls>
          <c:dLblPos val="t"/>
          <c:showLegendKey val="0"/>
          <c:showVal val="1"/>
          <c:showCatName val="0"/>
          <c:showSerName val="0"/>
          <c:showPercent val="0"/>
          <c:showBubbleSize val="0"/>
        </c:dLbls>
        <c:smooth val="0"/>
        <c:axId val="62650752"/>
        <c:axId val="2081601520"/>
      </c:lineChart>
      <c:catAx>
        <c:axId val="62650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2081601520"/>
        <c:crosses val="autoZero"/>
        <c:auto val="1"/>
        <c:lblAlgn val="ctr"/>
        <c:lblOffset val="100"/>
        <c:noMultiLvlLbl val="0"/>
      </c:catAx>
      <c:valAx>
        <c:axId val="208160152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crossAx val="626507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Bahnschrift" panose="020B0502040204020203" pitchFamily="34" charset="0"/>
              <a:ea typeface="+mn-ea"/>
              <a:cs typeface="+mn-cs"/>
            </a:defRPr>
          </a:pPr>
          <a:endParaRPr lang="lv-LV"/>
        </a:p>
      </c:txPr>
    </c:legend>
    <c:plotVisOnly val="1"/>
    <c:dispBlanksAs val="gap"/>
    <c:showDLblsOverMax val="0"/>
  </c:chart>
  <c:spPr>
    <a:noFill/>
    <a:ln>
      <a:noFill/>
    </a:ln>
    <a:effectLst/>
  </c:spPr>
  <c:txPr>
    <a:bodyPr/>
    <a:lstStyle/>
    <a:p>
      <a:pPr>
        <a:defRPr sz="1200">
          <a:latin typeface="Bahnschrift" panose="020B0502040204020203" pitchFamily="34" charset="0"/>
        </a:defRPr>
      </a:pPr>
      <a:endParaRPr lang="lv-LV"/>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62F93A-185F-4ECB-A360-F057DF62085C}" type="datetimeFigureOut">
              <a:rPr lang="lv-LV" smtClean="0"/>
              <a:t>29.03.2023</a:t>
            </a:fld>
            <a:endParaRPr lang="lv-LV"/>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9FD9D2-E138-4FA5-B0D2-A82140738537}" type="slidenum">
              <a:rPr lang="lv-LV" smtClean="0"/>
              <a:t>‹#›</a:t>
            </a:fld>
            <a:endParaRPr lang="lv-LV"/>
          </a:p>
        </p:txBody>
      </p:sp>
    </p:spTree>
    <p:extLst>
      <p:ext uri="{BB962C8B-B14F-4D97-AF65-F5344CB8AC3E}">
        <p14:creationId xmlns:p14="http://schemas.microsoft.com/office/powerpoint/2010/main" val="2135150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a:t>
            </a:fld>
            <a:endParaRPr lang="lv-LV"/>
          </a:p>
        </p:txBody>
      </p:sp>
    </p:spTree>
    <p:extLst>
      <p:ext uri="{BB962C8B-B14F-4D97-AF65-F5344CB8AC3E}">
        <p14:creationId xmlns:p14="http://schemas.microsoft.com/office/powerpoint/2010/main" val="2641987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10</a:t>
            </a:fld>
            <a:endParaRPr lang="lv-LV"/>
          </a:p>
        </p:txBody>
      </p:sp>
    </p:spTree>
    <p:extLst>
      <p:ext uri="{BB962C8B-B14F-4D97-AF65-F5344CB8AC3E}">
        <p14:creationId xmlns:p14="http://schemas.microsoft.com/office/powerpoint/2010/main" val="3201492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11</a:t>
            </a:fld>
            <a:endParaRPr lang="lv-LV"/>
          </a:p>
        </p:txBody>
      </p:sp>
    </p:spTree>
    <p:extLst>
      <p:ext uri="{BB962C8B-B14F-4D97-AF65-F5344CB8AC3E}">
        <p14:creationId xmlns:p14="http://schemas.microsoft.com/office/powerpoint/2010/main" val="2320091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12</a:t>
            </a:fld>
            <a:endParaRPr lang="lv-LV"/>
          </a:p>
        </p:txBody>
      </p:sp>
    </p:spTree>
    <p:extLst>
      <p:ext uri="{BB962C8B-B14F-4D97-AF65-F5344CB8AC3E}">
        <p14:creationId xmlns:p14="http://schemas.microsoft.com/office/powerpoint/2010/main" val="3610361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13</a:t>
            </a:fld>
            <a:endParaRPr lang="lv-LV"/>
          </a:p>
        </p:txBody>
      </p:sp>
    </p:spTree>
    <p:extLst>
      <p:ext uri="{BB962C8B-B14F-4D97-AF65-F5344CB8AC3E}">
        <p14:creationId xmlns:p14="http://schemas.microsoft.com/office/powerpoint/2010/main" val="1786703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14</a:t>
            </a:fld>
            <a:endParaRPr lang="lv-LV"/>
          </a:p>
        </p:txBody>
      </p:sp>
    </p:spTree>
    <p:extLst>
      <p:ext uri="{BB962C8B-B14F-4D97-AF65-F5344CB8AC3E}">
        <p14:creationId xmlns:p14="http://schemas.microsoft.com/office/powerpoint/2010/main" val="1920697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15</a:t>
            </a:fld>
            <a:endParaRPr lang="lv-LV"/>
          </a:p>
        </p:txBody>
      </p:sp>
    </p:spTree>
    <p:extLst>
      <p:ext uri="{BB962C8B-B14F-4D97-AF65-F5344CB8AC3E}">
        <p14:creationId xmlns:p14="http://schemas.microsoft.com/office/powerpoint/2010/main" val="3138674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16</a:t>
            </a:fld>
            <a:endParaRPr lang="lv-LV"/>
          </a:p>
        </p:txBody>
      </p:sp>
    </p:spTree>
    <p:extLst>
      <p:ext uri="{BB962C8B-B14F-4D97-AF65-F5344CB8AC3E}">
        <p14:creationId xmlns:p14="http://schemas.microsoft.com/office/powerpoint/2010/main" val="3751531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17</a:t>
            </a:fld>
            <a:endParaRPr lang="lv-LV"/>
          </a:p>
        </p:txBody>
      </p:sp>
    </p:spTree>
    <p:extLst>
      <p:ext uri="{BB962C8B-B14F-4D97-AF65-F5344CB8AC3E}">
        <p14:creationId xmlns:p14="http://schemas.microsoft.com/office/powerpoint/2010/main" val="1362161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18</a:t>
            </a:fld>
            <a:endParaRPr lang="lv-LV"/>
          </a:p>
        </p:txBody>
      </p:sp>
    </p:spTree>
    <p:extLst>
      <p:ext uri="{BB962C8B-B14F-4D97-AF65-F5344CB8AC3E}">
        <p14:creationId xmlns:p14="http://schemas.microsoft.com/office/powerpoint/2010/main" val="2335901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19</a:t>
            </a:fld>
            <a:endParaRPr lang="lv-LV"/>
          </a:p>
        </p:txBody>
      </p:sp>
    </p:spTree>
    <p:extLst>
      <p:ext uri="{BB962C8B-B14F-4D97-AF65-F5344CB8AC3E}">
        <p14:creationId xmlns:p14="http://schemas.microsoft.com/office/powerpoint/2010/main" val="3660620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2</a:t>
            </a:fld>
            <a:endParaRPr lang="lv-LV"/>
          </a:p>
        </p:txBody>
      </p:sp>
    </p:spTree>
    <p:extLst>
      <p:ext uri="{BB962C8B-B14F-4D97-AF65-F5344CB8AC3E}">
        <p14:creationId xmlns:p14="http://schemas.microsoft.com/office/powerpoint/2010/main" val="3924594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20</a:t>
            </a:fld>
            <a:endParaRPr lang="lv-LV"/>
          </a:p>
        </p:txBody>
      </p:sp>
    </p:spTree>
    <p:extLst>
      <p:ext uri="{BB962C8B-B14F-4D97-AF65-F5344CB8AC3E}">
        <p14:creationId xmlns:p14="http://schemas.microsoft.com/office/powerpoint/2010/main" val="3019169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CC9FD9D2-E138-4FA5-B0D2-A82140738537}" type="slidenum">
              <a:rPr lang="lv-LV" smtClean="0"/>
              <a:t>21</a:t>
            </a:fld>
            <a:endParaRPr lang="lv-LV"/>
          </a:p>
        </p:txBody>
      </p:sp>
    </p:spTree>
    <p:extLst>
      <p:ext uri="{BB962C8B-B14F-4D97-AF65-F5344CB8AC3E}">
        <p14:creationId xmlns:p14="http://schemas.microsoft.com/office/powerpoint/2010/main" val="19960566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a:t>/</a:t>
            </a:r>
            <a:r>
              <a:rPr lang="en-US" dirty="0"/>
              <a:t> </a:t>
            </a:r>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22</a:t>
            </a:fld>
            <a:endParaRPr lang="lv-LV"/>
          </a:p>
        </p:txBody>
      </p:sp>
    </p:spTree>
    <p:extLst>
      <p:ext uri="{BB962C8B-B14F-4D97-AF65-F5344CB8AC3E}">
        <p14:creationId xmlns:p14="http://schemas.microsoft.com/office/powerpoint/2010/main" val="4133963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23</a:t>
            </a:fld>
            <a:endParaRPr lang="lv-LV"/>
          </a:p>
        </p:txBody>
      </p:sp>
    </p:spTree>
    <p:extLst>
      <p:ext uri="{BB962C8B-B14F-4D97-AF65-F5344CB8AC3E}">
        <p14:creationId xmlns:p14="http://schemas.microsoft.com/office/powerpoint/2010/main" val="1198576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26</a:t>
            </a:fld>
            <a:endParaRPr lang="lv-LV"/>
          </a:p>
        </p:txBody>
      </p:sp>
    </p:spTree>
    <p:extLst>
      <p:ext uri="{BB962C8B-B14F-4D97-AF65-F5344CB8AC3E}">
        <p14:creationId xmlns:p14="http://schemas.microsoft.com/office/powerpoint/2010/main" val="1825128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3</a:t>
            </a:fld>
            <a:endParaRPr lang="lv-LV"/>
          </a:p>
        </p:txBody>
      </p:sp>
    </p:spTree>
    <p:extLst>
      <p:ext uri="{BB962C8B-B14F-4D97-AF65-F5344CB8AC3E}">
        <p14:creationId xmlns:p14="http://schemas.microsoft.com/office/powerpoint/2010/main" val="2142153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4</a:t>
            </a:fld>
            <a:endParaRPr lang="lv-LV"/>
          </a:p>
        </p:txBody>
      </p:sp>
    </p:spTree>
    <p:extLst>
      <p:ext uri="{BB962C8B-B14F-4D97-AF65-F5344CB8AC3E}">
        <p14:creationId xmlns:p14="http://schemas.microsoft.com/office/powerpoint/2010/main" val="2620942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5</a:t>
            </a:fld>
            <a:endParaRPr lang="lv-LV"/>
          </a:p>
        </p:txBody>
      </p:sp>
    </p:spTree>
    <p:extLst>
      <p:ext uri="{BB962C8B-B14F-4D97-AF65-F5344CB8AC3E}">
        <p14:creationId xmlns:p14="http://schemas.microsoft.com/office/powerpoint/2010/main" val="354110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6</a:t>
            </a:fld>
            <a:endParaRPr lang="lv-LV"/>
          </a:p>
        </p:txBody>
      </p:sp>
    </p:spTree>
    <p:extLst>
      <p:ext uri="{BB962C8B-B14F-4D97-AF65-F5344CB8AC3E}">
        <p14:creationId xmlns:p14="http://schemas.microsoft.com/office/powerpoint/2010/main" val="415147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7</a:t>
            </a:fld>
            <a:endParaRPr lang="lv-LV"/>
          </a:p>
        </p:txBody>
      </p:sp>
    </p:spTree>
    <p:extLst>
      <p:ext uri="{BB962C8B-B14F-4D97-AF65-F5344CB8AC3E}">
        <p14:creationId xmlns:p14="http://schemas.microsoft.com/office/powerpoint/2010/main" val="343580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8</a:t>
            </a:fld>
            <a:endParaRPr lang="lv-LV"/>
          </a:p>
        </p:txBody>
      </p:sp>
    </p:spTree>
    <p:extLst>
      <p:ext uri="{BB962C8B-B14F-4D97-AF65-F5344CB8AC3E}">
        <p14:creationId xmlns:p14="http://schemas.microsoft.com/office/powerpoint/2010/main" val="405522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5"/>
          </p:nvPr>
        </p:nvSpPr>
        <p:spPr/>
        <p:txBody>
          <a:bodyPr/>
          <a:lstStyle/>
          <a:p>
            <a:fld id="{CC9FD9D2-E138-4FA5-B0D2-A82140738537}" type="slidenum">
              <a:rPr lang="lv-LV" smtClean="0"/>
              <a:t>9</a:t>
            </a:fld>
            <a:endParaRPr lang="lv-LV"/>
          </a:p>
        </p:txBody>
      </p:sp>
    </p:spTree>
    <p:extLst>
      <p:ext uri="{BB962C8B-B14F-4D97-AF65-F5344CB8AC3E}">
        <p14:creationId xmlns:p14="http://schemas.microsoft.com/office/powerpoint/2010/main" val="260845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lm.gov.lv/lv/projekts/ikgadejs-nabadzibas-un-socialas-atstumtibas-mazinasanas-ricibpolitikas-izvertejum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6FEC2-3E6A-4FA7-8F9F-2E42570D64D6}"/>
              </a:ext>
            </a:extLst>
          </p:cNvPr>
          <p:cNvSpPr>
            <a:spLocks noGrp="1"/>
          </p:cNvSpPr>
          <p:nvPr>
            <p:ph type="ctrTitle"/>
          </p:nvPr>
        </p:nvSpPr>
        <p:spPr/>
        <p:txBody>
          <a:bodyPr>
            <a:noAutofit/>
          </a:bodyPr>
          <a:lstStyle/>
          <a:p>
            <a:pPr algn="ctr"/>
            <a:r>
              <a:rPr lang="lv-LV" sz="3600" dirty="0">
                <a:latin typeface="Bahnschrift" panose="020B0502040204020203" pitchFamily="34" charset="0"/>
                <a:cs typeface="Arial" panose="020B0604020202020204" pitchFamily="34" charset="0"/>
              </a:rPr>
              <a:t>Ikgadējie nabadzības un sociālās atstumtības mazināšanas rīcībpolitikas izvērtējumi – </a:t>
            </a:r>
            <a:br>
              <a:rPr lang="en-US" sz="3600" dirty="0">
                <a:latin typeface="Bahnschrift" panose="020B0502040204020203" pitchFamily="34" charset="0"/>
                <a:cs typeface="Arial" panose="020B0604020202020204" pitchFamily="34" charset="0"/>
              </a:rPr>
            </a:br>
            <a:r>
              <a:rPr lang="lv-LV" sz="3600" dirty="0">
                <a:latin typeface="Bahnschrift" panose="020B0502040204020203" pitchFamily="34" charset="0"/>
                <a:cs typeface="Arial" panose="020B0604020202020204" pitchFamily="34" charset="0"/>
              </a:rPr>
              <a:t>analīze dzimumu griezumā </a:t>
            </a:r>
          </a:p>
        </p:txBody>
      </p:sp>
      <p:sp>
        <p:nvSpPr>
          <p:cNvPr id="3" name="Subtitle 2">
            <a:extLst>
              <a:ext uri="{FF2B5EF4-FFF2-40B4-BE49-F238E27FC236}">
                <a16:creationId xmlns:a16="http://schemas.microsoft.com/office/drawing/2014/main" id="{74A6A18B-BF98-460C-BEB3-A9F2037C0876}"/>
              </a:ext>
            </a:extLst>
          </p:cNvPr>
          <p:cNvSpPr>
            <a:spLocks noGrp="1"/>
          </p:cNvSpPr>
          <p:nvPr>
            <p:ph type="subTitle" idx="1"/>
          </p:nvPr>
        </p:nvSpPr>
        <p:spPr>
          <a:xfrm>
            <a:off x="2417780" y="3531204"/>
            <a:ext cx="8637072" cy="1835926"/>
          </a:xfrm>
        </p:spPr>
        <p:txBody>
          <a:bodyPr>
            <a:normAutofit/>
          </a:bodyPr>
          <a:lstStyle/>
          <a:p>
            <a:pPr algn="ctr"/>
            <a:r>
              <a:rPr lang="lv-LV" dirty="0">
                <a:latin typeface="Bahnschrift" panose="020B0502040204020203" pitchFamily="34" charset="0"/>
              </a:rPr>
              <a:t>Dzimumu līdztiesības komitejas 38.sanāksme 2023.gada 29.martā</a:t>
            </a:r>
          </a:p>
          <a:p>
            <a:pPr algn="ctr"/>
            <a:r>
              <a:rPr lang="lv-LV" dirty="0">
                <a:latin typeface="Bahnschrift" panose="020B0502040204020203" pitchFamily="34" charset="0"/>
              </a:rPr>
              <a:t>Evija kūla</a:t>
            </a:r>
          </a:p>
          <a:p>
            <a:pPr algn="ctr"/>
            <a:r>
              <a:rPr lang="lv-LV" dirty="0">
                <a:latin typeface="Bahnschrift" panose="020B0502040204020203" pitchFamily="34" charset="0"/>
              </a:rPr>
              <a:t>Labklājības ministrijas Sociālās politikas plānošanas un attīstības </a:t>
            </a:r>
            <a:r>
              <a:rPr lang="lv-LV" dirty="0" err="1">
                <a:latin typeface="Bahnschrift" panose="020B0502040204020203" pitchFamily="34" charset="0"/>
              </a:rPr>
              <a:t>departa</a:t>
            </a:r>
            <a:r>
              <a:rPr lang="en-US" dirty="0">
                <a:latin typeface="Bahnschrift" panose="020B0502040204020203" pitchFamily="34" charset="0"/>
              </a:rPr>
              <a:t>m</a:t>
            </a:r>
            <a:r>
              <a:rPr lang="lv-LV" dirty="0" err="1">
                <a:latin typeface="Bahnschrift" panose="020B0502040204020203" pitchFamily="34" charset="0"/>
              </a:rPr>
              <a:t>enta</a:t>
            </a:r>
            <a:r>
              <a:rPr lang="lv-LV" dirty="0">
                <a:latin typeface="Bahnschrift" panose="020B0502040204020203" pitchFamily="34" charset="0"/>
              </a:rPr>
              <a:t> direktora vietniece</a:t>
            </a:r>
          </a:p>
        </p:txBody>
      </p:sp>
    </p:spTree>
    <p:extLst>
      <p:ext uri="{BB962C8B-B14F-4D97-AF65-F5344CB8AC3E}">
        <p14:creationId xmlns:p14="http://schemas.microsoft.com/office/powerpoint/2010/main" val="2383596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3EC52-DC9C-4BAC-B79F-78C63CDB08F2}"/>
              </a:ext>
            </a:extLst>
          </p:cNvPr>
          <p:cNvSpPr>
            <a:spLocks noGrp="1"/>
          </p:cNvSpPr>
          <p:nvPr>
            <p:ph type="title"/>
          </p:nvPr>
        </p:nvSpPr>
        <p:spPr>
          <a:xfrm>
            <a:off x="1521153" y="476528"/>
            <a:ext cx="9603275" cy="1049235"/>
          </a:xfrm>
        </p:spPr>
        <p:txBody>
          <a:bodyPr>
            <a:normAutofit fontScale="90000"/>
          </a:bodyPr>
          <a:lstStyle/>
          <a:p>
            <a:pPr algn="ctr"/>
            <a:r>
              <a:rPr lang="lv-LV" dirty="0">
                <a:latin typeface="Bahnschrift" panose="020B0502040204020203" pitchFamily="34" charset="0"/>
              </a:rPr>
              <a:t>Nabadzības riska indekss pēc vecuma dzimumu griezumā – </a:t>
            </a:r>
            <a:r>
              <a:rPr lang="lv-LV" b="1" dirty="0">
                <a:latin typeface="Bahnschrift" panose="020B0502040204020203" pitchFamily="34" charset="0"/>
              </a:rPr>
              <a:t>pensijas vecumā (</a:t>
            </a:r>
            <a:r>
              <a:rPr lang="en-US" b="1" dirty="0">
                <a:latin typeface="Bahnschrift" panose="020B0502040204020203" pitchFamily="34" charset="0"/>
              </a:rPr>
              <a:t>75</a:t>
            </a:r>
            <a:r>
              <a:rPr lang="lv-LV" b="1" dirty="0">
                <a:latin typeface="Bahnschrift" panose="020B0502040204020203" pitchFamily="34" charset="0"/>
              </a:rPr>
              <a:t> gadi</a:t>
            </a:r>
            <a:r>
              <a:rPr lang="en-US" b="1" dirty="0">
                <a:latin typeface="Bahnschrift" panose="020B0502040204020203" pitchFamily="34" charset="0"/>
              </a:rPr>
              <a:t> +</a:t>
            </a:r>
            <a:r>
              <a:rPr lang="lv-LV" b="1" dirty="0">
                <a:latin typeface="Bahnschrift" panose="020B0502040204020203" pitchFamily="34" charset="0"/>
              </a:rPr>
              <a:t>)</a:t>
            </a:r>
            <a:endParaRPr lang="lv-LV" dirty="0"/>
          </a:p>
        </p:txBody>
      </p:sp>
      <p:graphicFrame>
        <p:nvGraphicFramePr>
          <p:cNvPr id="5" name="Chart 4">
            <a:extLst>
              <a:ext uri="{FF2B5EF4-FFF2-40B4-BE49-F238E27FC236}">
                <a16:creationId xmlns:a16="http://schemas.microsoft.com/office/drawing/2014/main" id="{897E7593-78CC-4631-80F0-7DA107089504}"/>
              </a:ext>
            </a:extLst>
          </p:cNvPr>
          <p:cNvGraphicFramePr>
            <a:graphicFrameLocks/>
          </p:cNvGraphicFramePr>
          <p:nvPr>
            <p:extLst>
              <p:ext uri="{D42A27DB-BD31-4B8C-83A1-F6EECF244321}">
                <p14:modId xmlns:p14="http://schemas.microsoft.com/office/powerpoint/2010/main" val="104953973"/>
              </p:ext>
            </p:extLst>
          </p:nvPr>
        </p:nvGraphicFramePr>
        <p:xfrm>
          <a:off x="1381539" y="2057399"/>
          <a:ext cx="9742889" cy="37669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24459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2EE95-1A34-457C-8FF3-AF5276847CCE}"/>
              </a:ext>
            </a:extLst>
          </p:cNvPr>
          <p:cNvSpPr>
            <a:spLocks noGrp="1"/>
          </p:cNvSpPr>
          <p:nvPr>
            <p:ph type="title"/>
          </p:nvPr>
        </p:nvSpPr>
        <p:spPr>
          <a:xfrm>
            <a:off x="1451579" y="436771"/>
            <a:ext cx="9603275" cy="1049235"/>
          </a:xfrm>
        </p:spPr>
        <p:txBody>
          <a:bodyPr>
            <a:normAutofit fontScale="90000"/>
          </a:bodyPr>
          <a:lstStyle/>
          <a:p>
            <a:pPr algn="ctr"/>
            <a:r>
              <a:rPr lang="lv-LV" sz="3100" dirty="0">
                <a:latin typeface="Bahnschrift" panose="020B0502040204020203" pitchFamily="34" charset="0"/>
              </a:rPr>
              <a:t>Nabadzības riska indekss pēc ekonomiskās aktivitātes</a:t>
            </a:r>
            <a:r>
              <a:rPr lang="en-US" sz="3100" dirty="0">
                <a:latin typeface="Bahnschrift" panose="020B0502040204020203" pitchFamily="34" charset="0"/>
              </a:rPr>
              <a:t> (</a:t>
            </a:r>
            <a:r>
              <a:rPr lang="lv-LV" sz="3100" dirty="0">
                <a:latin typeface="Bahnschrift" panose="020B0502040204020203" pitchFamily="34" charset="0"/>
              </a:rPr>
              <a:t>bezdarbnieki un neaktīvās personas</a:t>
            </a:r>
            <a:r>
              <a:rPr lang="en-US" sz="3100" dirty="0">
                <a:latin typeface="Bahnschrift" panose="020B0502040204020203" pitchFamily="34" charset="0"/>
              </a:rPr>
              <a:t>)</a:t>
            </a:r>
            <a:r>
              <a:rPr lang="lv-LV" sz="3100" dirty="0">
                <a:latin typeface="Bahnschrift" panose="020B0502040204020203" pitchFamily="34" charset="0"/>
              </a:rPr>
              <a:t> dzimum</a:t>
            </a:r>
            <a:r>
              <a:rPr lang="en-US" sz="3100" dirty="0">
                <a:latin typeface="Bahnschrift" panose="020B0502040204020203" pitchFamily="34" charset="0"/>
              </a:rPr>
              <a:t>u</a:t>
            </a:r>
            <a:r>
              <a:rPr lang="lv-LV" sz="3100" dirty="0">
                <a:latin typeface="Bahnschrift" panose="020B0502040204020203" pitchFamily="34" charset="0"/>
              </a:rPr>
              <a:t> griezumā</a:t>
            </a:r>
            <a:br>
              <a:rPr lang="en-US" dirty="0">
                <a:latin typeface="Bahnschrift" panose="020B0502040204020203" pitchFamily="34" charset="0"/>
              </a:rPr>
            </a:br>
            <a:endParaRPr lang="lv-LV" dirty="0"/>
          </a:p>
        </p:txBody>
      </p:sp>
      <p:graphicFrame>
        <p:nvGraphicFramePr>
          <p:cNvPr id="4" name="Chart 3">
            <a:extLst>
              <a:ext uri="{FF2B5EF4-FFF2-40B4-BE49-F238E27FC236}">
                <a16:creationId xmlns:a16="http://schemas.microsoft.com/office/drawing/2014/main" id="{C5CF06C5-EBDA-4239-8FAC-0B580698F700}"/>
              </a:ext>
            </a:extLst>
          </p:cNvPr>
          <p:cNvGraphicFramePr>
            <a:graphicFrameLocks/>
          </p:cNvGraphicFramePr>
          <p:nvPr>
            <p:extLst>
              <p:ext uri="{D42A27DB-BD31-4B8C-83A1-F6EECF244321}">
                <p14:modId xmlns:p14="http://schemas.microsoft.com/office/powerpoint/2010/main" val="3779458160"/>
              </p:ext>
            </p:extLst>
          </p:nvPr>
        </p:nvGraphicFramePr>
        <p:xfrm>
          <a:off x="636105" y="1957386"/>
          <a:ext cx="10605052" cy="38470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9042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A8BFC-3CAA-4C41-9F75-E538C22A18A3}"/>
              </a:ext>
            </a:extLst>
          </p:cNvPr>
          <p:cNvSpPr>
            <a:spLocks noGrp="1"/>
          </p:cNvSpPr>
          <p:nvPr>
            <p:ph type="title"/>
          </p:nvPr>
        </p:nvSpPr>
        <p:spPr>
          <a:xfrm>
            <a:off x="1451579" y="625614"/>
            <a:ext cx="9603275" cy="1049235"/>
          </a:xfrm>
        </p:spPr>
        <p:txBody>
          <a:bodyPr>
            <a:normAutofit/>
          </a:bodyPr>
          <a:lstStyle/>
          <a:p>
            <a:pPr algn="ctr"/>
            <a:r>
              <a:rPr lang="lv-LV" dirty="0">
                <a:latin typeface="Bahnschrift" panose="020B0502040204020203" pitchFamily="34" charset="0"/>
              </a:rPr>
              <a:t>Nabadzības riska indekss pēc mājsaimniecību veida dzimum</a:t>
            </a:r>
            <a:r>
              <a:rPr lang="en-US" dirty="0">
                <a:latin typeface="Bahnschrift" panose="020B0502040204020203" pitchFamily="34" charset="0"/>
              </a:rPr>
              <a:t>u</a:t>
            </a:r>
            <a:r>
              <a:rPr lang="lv-LV" dirty="0">
                <a:latin typeface="Bahnschrift" panose="020B0502040204020203" pitchFamily="34" charset="0"/>
              </a:rPr>
              <a:t> griezumā</a:t>
            </a:r>
            <a:endParaRPr lang="lv-LV" dirty="0"/>
          </a:p>
        </p:txBody>
      </p:sp>
      <p:graphicFrame>
        <p:nvGraphicFramePr>
          <p:cNvPr id="4" name="Chart 3">
            <a:extLst>
              <a:ext uri="{FF2B5EF4-FFF2-40B4-BE49-F238E27FC236}">
                <a16:creationId xmlns:a16="http://schemas.microsoft.com/office/drawing/2014/main" id="{0F10C14B-63C5-4387-A873-D0843D0EFDAB}"/>
              </a:ext>
            </a:extLst>
          </p:cNvPr>
          <p:cNvGraphicFramePr>
            <a:graphicFrameLocks/>
          </p:cNvGraphicFramePr>
          <p:nvPr>
            <p:extLst>
              <p:ext uri="{D42A27DB-BD31-4B8C-83A1-F6EECF244321}">
                <p14:modId xmlns:p14="http://schemas.microsoft.com/office/powerpoint/2010/main" val="4270781997"/>
              </p:ext>
            </p:extLst>
          </p:nvPr>
        </p:nvGraphicFramePr>
        <p:xfrm>
          <a:off x="1321904" y="2057399"/>
          <a:ext cx="10018644" cy="39259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91066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55ADB-C404-434D-A26E-CA96EFC63868}"/>
              </a:ext>
            </a:extLst>
          </p:cNvPr>
          <p:cNvSpPr>
            <a:spLocks noGrp="1"/>
          </p:cNvSpPr>
          <p:nvPr>
            <p:ph type="title"/>
          </p:nvPr>
        </p:nvSpPr>
        <p:spPr>
          <a:xfrm>
            <a:off x="1543019" y="429615"/>
            <a:ext cx="9603275" cy="1049235"/>
          </a:xfrm>
        </p:spPr>
        <p:txBody>
          <a:bodyPr>
            <a:normAutofit fontScale="90000"/>
          </a:bodyPr>
          <a:lstStyle/>
          <a:p>
            <a:pPr algn="ctr"/>
            <a:r>
              <a:rPr lang="lv-LV" dirty="0">
                <a:latin typeface="Bahnschrift" panose="020B0502040204020203" pitchFamily="34" charset="0"/>
              </a:rPr>
              <a:t>Strādājošo nabadzības riska indekss </a:t>
            </a:r>
            <a:br>
              <a:rPr lang="en-US" dirty="0">
                <a:latin typeface="Bahnschrift" panose="020B0502040204020203" pitchFamily="34" charset="0"/>
              </a:rPr>
            </a:br>
            <a:r>
              <a:rPr lang="lv-LV" dirty="0">
                <a:latin typeface="Bahnschrift" panose="020B0502040204020203" pitchFamily="34" charset="0"/>
              </a:rPr>
              <a:t>pēc dzimuma</a:t>
            </a:r>
            <a:br>
              <a:rPr lang="lv-LV" dirty="0">
                <a:latin typeface="Bahnschrift" panose="020B0502040204020203" pitchFamily="34" charset="0"/>
              </a:rPr>
            </a:br>
            <a:endParaRPr lang="lv-LV" dirty="0"/>
          </a:p>
        </p:txBody>
      </p:sp>
      <p:graphicFrame>
        <p:nvGraphicFramePr>
          <p:cNvPr id="4" name="Chart 3">
            <a:extLst>
              <a:ext uri="{FF2B5EF4-FFF2-40B4-BE49-F238E27FC236}">
                <a16:creationId xmlns:a16="http://schemas.microsoft.com/office/drawing/2014/main" id="{E324E89A-2962-4AE8-B8F5-42EAD13CF980}"/>
              </a:ext>
            </a:extLst>
          </p:cNvPr>
          <p:cNvGraphicFramePr>
            <a:graphicFrameLocks/>
          </p:cNvGraphicFramePr>
          <p:nvPr>
            <p:extLst>
              <p:ext uri="{D42A27DB-BD31-4B8C-83A1-F6EECF244321}">
                <p14:modId xmlns:p14="http://schemas.microsoft.com/office/powerpoint/2010/main" val="460582498"/>
              </p:ext>
            </p:extLst>
          </p:nvPr>
        </p:nvGraphicFramePr>
        <p:xfrm>
          <a:off x="1271016" y="1853754"/>
          <a:ext cx="9783838" cy="41997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92347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E9824-A387-41CD-A821-F3E2961DDA73}"/>
              </a:ext>
            </a:extLst>
          </p:cNvPr>
          <p:cNvSpPr>
            <a:spLocks noGrp="1"/>
          </p:cNvSpPr>
          <p:nvPr>
            <p:ph type="title"/>
          </p:nvPr>
        </p:nvSpPr>
        <p:spPr/>
        <p:txBody>
          <a:bodyPr/>
          <a:lstStyle/>
          <a:p>
            <a:pPr algn="ctr"/>
            <a:r>
              <a:rPr lang="lv-LV" dirty="0">
                <a:latin typeface="Bahnschrift" panose="020B0502040204020203" pitchFamily="34" charset="0"/>
              </a:rPr>
              <a:t>Materiālā </a:t>
            </a:r>
            <a:r>
              <a:rPr lang="en-US" dirty="0">
                <a:latin typeface="Bahnschrift" panose="020B0502040204020203" pitchFamily="34" charset="0"/>
              </a:rPr>
              <a:t>un </a:t>
            </a:r>
            <a:r>
              <a:rPr lang="lv-LV" dirty="0">
                <a:latin typeface="Bahnschrift" panose="020B0502040204020203" pitchFamily="34" charset="0"/>
              </a:rPr>
              <a:t>sociālā </a:t>
            </a:r>
            <a:r>
              <a:rPr lang="lv-LV" dirty="0" err="1">
                <a:latin typeface="Bahnschrift" panose="020B0502040204020203" pitchFamily="34" charset="0"/>
              </a:rPr>
              <a:t>nenodrošinātība</a:t>
            </a:r>
            <a:r>
              <a:rPr lang="lv-LV" dirty="0">
                <a:latin typeface="Bahnschrift" panose="020B0502040204020203" pitchFamily="34" charset="0"/>
              </a:rPr>
              <a:t> </a:t>
            </a:r>
            <a:br>
              <a:rPr lang="en-US" dirty="0">
                <a:latin typeface="Bahnschrift" panose="020B0502040204020203" pitchFamily="34" charset="0"/>
              </a:rPr>
            </a:br>
            <a:r>
              <a:rPr lang="lv-LV" dirty="0">
                <a:latin typeface="Bahnschrift" panose="020B0502040204020203" pitchFamily="34" charset="0"/>
              </a:rPr>
              <a:t>pēc dzimuma</a:t>
            </a:r>
          </a:p>
        </p:txBody>
      </p:sp>
      <p:graphicFrame>
        <p:nvGraphicFramePr>
          <p:cNvPr id="4" name="Chart 3">
            <a:extLst>
              <a:ext uri="{FF2B5EF4-FFF2-40B4-BE49-F238E27FC236}">
                <a16:creationId xmlns:a16="http://schemas.microsoft.com/office/drawing/2014/main" id="{6FA88941-3E9E-4A47-9238-81DE5F33BF44}"/>
              </a:ext>
            </a:extLst>
          </p:cNvPr>
          <p:cNvGraphicFramePr>
            <a:graphicFrameLocks/>
          </p:cNvGraphicFramePr>
          <p:nvPr>
            <p:extLst>
              <p:ext uri="{D42A27DB-BD31-4B8C-83A1-F6EECF244321}">
                <p14:modId xmlns:p14="http://schemas.microsoft.com/office/powerpoint/2010/main" val="3121354269"/>
              </p:ext>
            </p:extLst>
          </p:nvPr>
        </p:nvGraphicFramePr>
        <p:xfrm>
          <a:off x="877824" y="2057400"/>
          <a:ext cx="11314176" cy="38313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63429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151C0A-BB03-4604-BEB8-FFC03DBCA070}"/>
              </a:ext>
            </a:extLst>
          </p:cNvPr>
          <p:cNvSpPr>
            <a:spLocks noGrp="1"/>
          </p:cNvSpPr>
          <p:nvPr>
            <p:ph type="title"/>
          </p:nvPr>
        </p:nvSpPr>
        <p:spPr/>
        <p:txBody>
          <a:bodyPr/>
          <a:lstStyle/>
          <a:p>
            <a:pPr algn="ctr"/>
            <a:r>
              <a:rPr lang="lv-LV" dirty="0">
                <a:latin typeface="Bahnschrift" panose="020B0502040204020203" pitchFamily="34" charset="0"/>
              </a:rPr>
              <a:t>Padziļinātās tēmas</a:t>
            </a:r>
          </a:p>
        </p:txBody>
      </p:sp>
    </p:spTree>
    <p:extLst>
      <p:ext uri="{BB962C8B-B14F-4D97-AF65-F5344CB8AC3E}">
        <p14:creationId xmlns:p14="http://schemas.microsoft.com/office/powerpoint/2010/main" val="1721600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1F3B9-1630-4EAD-A393-58A275FF78E1}"/>
              </a:ext>
            </a:extLst>
          </p:cNvPr>
          <p:cNvSpPr>
            <a:spLocks noGrp="1"/>
          </p:cNvSpPr>
          <p:nvPr>
            <p:ph type="title"/>
          </p:nvPr>
        </p:nvSpPr>
        <p:spPr/>
        <p:txBody>
          <a:bodyPr/>
          <a:lstStyle/>
          <a:p>
            <a:pPr algn="ctr"/>
            <a:r>
              <a:rPr lang="lv-LV" dirty="0">
                <a:latin typeface="Bahnschrift" panose="020B0502040204020203" pitchFamily="34" charset="0"/>
              </a:rPr>
              <a:t>Parādsaistības</a:t>
            </a:r>
            <a:r>
              <a:rPr lang="en-US" dirty="0">
                <a:latin typeface="Bahnschrift" panose="020B0502040204020203" pitchFamily="34" charset="0"/>
              </a:rPr>
              <a:t> (2017) </a:t>
            </a:r>
            <a:endParaRPr lang="lv-LV" dirty="0"/>
          </a:p>
        </p:txBody>
      </p:sp>
      <p:sp>
        <p:nvSpPr>
          <p:cNvPr id="3" name="Content Placeholder 2">
            <a:extLst>
              <a:ext uri="{FF2B5EF4-FFF2-40B4-BE49-F238E27FC236}">
                <a16:creationId xmlns:a16="http://schemas.microsoft.com/office/drawing/2014/main" id="{E06C0342-09EE-4040-83D2-4DE9D4BBDA84}"/>
              </a:ext>
            </a:extLst>
          </p:cNvPr>
          <p:cNvSpPr>
            <a:spLocks noGrp="1"/>
          </p:cNvSpPr>
          <p:nvPr>
            <p:ph idx="1"/>
          </p:nvPr>
        </p:nvSpPr>
        <p:spPr/>
        <p:txBody>
          <a:bodyPr>
            <a:normAutofit fontScale="92500" lnSpcReduction="10000"/>
          </a:bodyPr>
          <a:lstStyle/>
          <a:p>
            <a:r>
              <a:rPr lang="lv-LV" dirty="0"/>
              <a:t>Vieni no aktīvākajiem distances jeb „ātro kredītu” izmantotājiem ir Latvijas nabadzīgākie iedzīvotāji</a:t>
            </a:r>
          </a:p>
          <a:p>
            <a:r>
              <a:rPr lang="lv-LV" dirty="0"/>
              <a:t>Iedzīvotāju parādi par komunālajiem maksājumiem (siltuma un ūdens piegādes pakalpojumiem) ir samērā lieli un tā ir ilgstoša problēma valsts mērogā</a:t>
            </a:r>
          </a:p>
          <a:p>
            <a:r>
              <a:rPr lang="lv-LV" dirty="0"/>
              <a:t>Vairumam Latvijas mājsaimniecību nav uzkrājumu – 88% mājsaimniecību ar nepietiekamiem ienākumiem * un 60% pārējo mājsaimniecību.</a:t>
            </a:r>
          </a:p>
          <a:p>
            <a:pPr marL="0" indent="0">
              <a:buNone/>
            </a:pPr>
            <a:endParaRPr lang="en-US" dirty="0"/>
          </a:p>
          <a:p>
            <a:pPr marL="0" indent="0">
              <a:buNone/>
            </a:pPr>
            <a:r>
              <a:rPr lang="en-US" sz="1500" dirty="0">
                <a:latin typeface="Bahnschrift" panose="020B0502040204020203" pitchFamily="34" charset="0"/>
              </a:rPr>
              <a:t>* </a:t>
            </a:r>
            <a:r>
              <a:rPr lang="lv-LV" sz="1500" dirty="0">
                <a:latin typeface="Bahnschrift" panose="020B0502040204020203" pitchFamily="34" charset="0"/>
              </a:rPr>
              <a:t>ienākumi uz vienu mājsaimniecības locekli, kas ir mazāki vai vienādi ar minimālās algas apmēru (bruto)</a:t>
            </a:r>
            <a:r>
              <a:rPr lang="en-US" sz="1500" dirty="0">
                <a:latin typeface="Bahnschrift" panose="020B0502040204020203" pitchFamily="34" charset="0"/>
              </a:rPr>
              <a:t> - </a:t>
            </a:r>
            <a:r>
              <a:rPr lang="lv-LV" sz="1500" dirty="0">
                <a:latin typeface="Bahnschrift" panose="020B0502040204020203" pitchFamily="34" charset="0"/>
              </a:rPr>
              <a:t>2012. gadā minimālās algas apmērs (noapaļots) ir 285 EUR. </a:t>
            </a:r>
          </a:p>
        </p:txBody>
      </p:sp>
    </p:spTree>
    <p:extLst>
      <p:ext uri="{BB962C8B-B14F-4D97-AF65-F5344CB8AC3E}">
        <p14:creationId xmlns:p14="http://schemas.microsoft.com/office/powerpoint/2010/main" val="3270223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EB432-BA86-414D-B06D-434505195E3D}"/>
              </a:ext>
            </a:extLst>
          </p:cNvPr>
          <p:cNvSpPr>
            <a:spLocks noGrp="1"/>
          </p:cNvSpPr>
          <p:nvPr>
            <p:ph type="title"/>
          </p:nvPr>
        </p:nvSpPr>
        <p:spPr>
          <a:xfrm>
            <a:off x="1042417" y="804519"/>
            <a:ext cx="10012438" cy="1049235"/>
          </a:xfrm>
        </p:spPr>
        <p:txBody>
          <a:bodyPr>
            <a:normAutofit/>
          </a:bodyPr>
          <a:lstStyle/>
          <a:p>
            <a:pPr algn="ctr"/>
            <a:r>
              <a:rPr lang="lv-LV" sz="2400" b="1" dirty="0">
                <a:latin typeface="Bahnschrift" panose="020B0502040204020203" pitchFamily="34" charset="0"/>
              </a:rPr>
              <a:t>izvērtējums par nevienlīdzību veselības aprūpē</a:t>
            </a:r>
            <a:r>
              <a:rPr lang="en-US" sz="2400" b="1" dirty="0">
                <a:latin typeface="Bahnschrift" panose="020B0502040204020203" pitchFamily="34" charset="0"/>
              </a:rPr>
              <a:t> (2019)</a:t>
            </a:r>
            <a:r>
              <a:rPr lang="lv-LV" sz="2400" b="1" dirty="0">
                <a:latin typeface="Bahnschrift" panose="020B0502040204020203" pitchFamily="34" charset="0"/>
              </a:rPr>
              <a:t> </a:t>
            </a:r>
            <a:r>
              <a:rPr lang="en-US" sz="2400" dirty="0">
                <a:latin typeface="Bahnschrift" panose="020B0502040204020203" pitchFamily="34" charset="0"/>
              </a:rPr>
              <a:t>(</a:t>
            </a:r>
            <a:r>
              <a:rPr lang="en-US" sz="2400" dirty="0" err="1">
                <a:latin typeface="Bahnschrift" panose="020B0502040204020203" pitchFamily="34" charset="0"/>
              </a:rPr>
              <a:t>secinājumi</a:t>
            </a:r>
            <a:r>
              <a:rPr lang="en-US" sz="2400" dirty="0">
                <a:latin typeface="Bahnschrift" panose="020B0502040204020203" pitchFamily="34" charset="0"/>
              </a:rPr>
              <a:t> </a:t>
            </a:r>
            <a:r>
              <a:rPr lang="en-US" sz="2400" dirty="0" err="1">
                <a:latin typeface="Bahnschrift" panose="020B0502040204020203" pitchFamily="34" charset="0"/>
              </a:rPr>
              <a:t>pēc</a:t>
            </a:r>
            <a:r>
              <a:rPr lang="en-US" sz="2400" dirty="0">
                <a:latin typeface="Bahnschrift" panose="020B0502040204020203" pitchFamily="34" charset="0"/>
              </a:rPr>
              <a:t> </a:t>
            </a:r>
            <a:r>
              <a:rPr lang="lv-LV" sz="2400" dirty="0">
                <a:latin typeface="Bahnschrift" panose="020B0502040204020203" pitchFamily="34" charset="0"/>
              </a:rPr>
              <a:t>datu analīze</a:t>
            </a:r>
            <a:r>
              <a:rPr lang="en-US" sz="2400" dirty="0">
                <a:latin typeface="Bahnschrift" panose="020B0502040204020203" pitchFamily="34" charset="0"/>
              </a:rPr>
              <a:t>s)</a:t>
            </a:r>
            <a:endParaRPr lang="lv-LV" sz="28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003D6EE1-0DB4-4EA7-8BAD-A74DC453AE53}"/>
              </a:ext>
            </a:extLst>
          </p:cNvPr>
          <p:cNvSpPr>
            <a:spLocks noGrp="1"/>
          </p:cNvSpPr>
          <p:nvPr>
            <p:ph idx="1"/>
          </p:nvPr>
        </p:nvSpPr>
        <p:spPr/>
        <p:txBody>
          <a:bodyPr/>
          <a:lstStyle/>
          <a:p>
            <a:r>
              <a:rPr lang="en-US" dirty="0"/>
              <a:t>V</a:t>
            </a:r>
            <a:r>
              <a:rPr lang="lv-LV" dirty="0" err="1"/>
              <a:t>īrieši</a:t>
            </a:r>
            <a:r>
              <a:rPr lang="lv-LV" dirty="0"/>
              <a:t> savu veselības stāvokli vērtē pozitīvāk nekā sievietes</a:t>
            </a:r>
            <a:endParaRPr lang="en-US" dirty="0"/>
          </a:p>
          <a:p>
            <a:r>
              <a:rPr lang="lv-LV" dirty="0"/>
              <a:t>Kritiskāks sava veselības stāvokļa pašnovērtējums raksturīgs sievietēm visās vecuma grupās, tomēr šī tendence kļūst izteiktāka pēc 45 gadu vecuma</a:t>
            </a:r>
            <a:endParaRPr lang="en-US" dirty="0"/>
          </a:p>
          <a:p>
            <a:pPr algn="just"/>
            <a:r>
              <a:rPr lang="en-US" dirty="0"/>
              <a:t>J</a:t>
            </a:r>
            <a:r>
              <a:rPr lang="lv-LV" dirty="0"/>
              <a:t>o zemāki ir ienākumi, jo zemāks ir veselības stāvokļa pašnovērtējums</a:t>
            </a:r>
            <a:r>
              <a:rPr lang="en-US" dirty="0"/>
              <a:t> </a:t>
            </a:r>
          </a:p>
          <a:p>
            <a:pPr algn="just"/>
            <a:r>
              <a:rPr lang="en-US" dirty="0"/>
              <a:t>Ģ</a:t>
            </a:r>
            <a:r>
              <a:rPr lang="lv-LV" dirty="0" err="1"/>
              <a:t>imenes</a:t>
            </a:r>
            <a:r>
              <a:rPr lang="lv-LV" dirty="0"/>
              <a:t> ārstu </a:t>
            </a:r>
            <a:r>
              <a:rPr lang="en-US" dirty="0"/>
              <a:t>un </a:t>
            </a:r>
            <a:r>
              <a:rPr lang="en-US" dirty="0" err="1"/>
              <a:t>citus</a:t>
            </a:r>
            <a:r>
              <a:rPr lang="en-US" dirty="0"/>
              <a:t> </a:t>
            </a:r>
            <a:r>
              <a:rPr lang="en-US" dirty="0" err="1"/>
              <a:t>speciālistus</a:t>
            </a:r>
            <a:r>
              <a:rPr lang="en-US" dirty="0"/>
              <a:t> </a:t>
            </a:r>
            <a:r>
              <a:rPr lang="lv-LV" dirty="0"/>
              <a:t>sievietes apmeklē biežāk</a:t>
            </a:r>
            <a:r>
              <a:rPr lang="en-US" dirty="0"/>
              <a:t> </a:t>
            </a:r>
            <a:r>
              <a:rPr lang="en-US" dirty="0" err="1"/>
              <a:t>nekā</a:t>
            </a:r>
            <a:r>
              <a:rPr lang="en-US" dirty="0"/>
              <a:t> </a:t>
            </a:r>
            <a:r>
              <a:rPr lang="en-US" dirty="0" err="1"/>
              <a:t>vīrieši</a:t>
            </a:r>
            <a:endParaRPr lang="en-US" dirty="0"/>
          </a:p>
        </p:txBody>
      </p:sp>
    </p:spTree>
    <p:extLst>
      <p:ext uri="{BB962C8B-B14F-4D97-AF65-F5344CB8AC3E}">
        <p14:creationId xmlns:p14="http://schemas.microsoft.com/office/powerpoint/2010/main" val="3980116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1E155-7DC1-4EA3-923C-B19D73E58B49}"/>
              </a:ext>
            </a:extLst>
          </p:cNvPr>
          <p:cNvSpPr>
            <a:spLocks noGrp="1"/>
          </p:cNvSpPr>
          <p:nvPr>
            <p:ph type="title"/>
          </p:nvPr>
        </p:nvSpPr>
        <p:spPr>
          <a:xfrm>
            <a:off x="1451579" y="804519"/>
            <a:ext cx="9603275" cy="1049235"/>
          </a:xfrm>
        </p:spPr>
        <p:txBody>
          <a:bodyPr>
            <a:normAutofit/>
          </a:bodyPr>
          <a:lstStyle/>
          <a:p>
            <a:pPr algn="ctr"/>
            <a:r>
              <a:rPr lang="lv-LV" sz="2400" b="1" dirty="0">
                <a:latin typeface="Bahnschrift" panose="020B0502040204020203" pitchFamily="34" charset="0"/>
              </a:rPr>
              <a:t>izvērtējums par nevienlīdzību veselības aprūpē </a:t>
            </a:r>
            <a:r>
              <a:rPr lang="en-US" sz="2400" dirty="0">
                <a:latin typeface="Bahnschrift" panose="020B0502040204020203" pitchFamily="34" charset="0"/>
              </a:rPr>
              <a:t> </a:t>
            </a:r>
            <a:endParaRPr lang="lv-LV" sz="24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A3789BA2-C05E-4100-AC46-DF4F1E0D7BA0}"/>
              </a:ext>
            </a:extLst>
          </p:cNvPr>
          <p:cNvSpPr>
            <a:spLocks noGrp="1"/>
          </p:cNvSpPr>
          <p:nvPr>
            <p:ph idx="1"/>
          </p:nvPr>
        </p:nvSpPr>
        <p:spPr>
          <a:xfrm>
            <a:off x="1451579" y="2015732"/>
            <a:ext cx="9603275" cy="4037749"/>
          </a:xfrm>
        </p:spPr>
        <p:txBody>
          <a:bodyPr>
            <a:normAutofit fontScale="92500" lnSpcReduction="10000"/>
          </a:bodyPr>
          <a:lstStyle/>
          <a:p>
            <a:r>
              <a:rPr lang="lv-LV" dirty="0"/>
              <a:t>Visnozīmīgāko</a:t>
            </a:r>
            <a:r>
              <a:rPr lang="en-US" dirty="0"/>
              <a:t> </a:t>
            </a:r>
            <a:r>
              <a:rPr lang="lv-LV" dirty="0"/>
              <a:t>veselības aprūpes izdevumu slogu izjūt tās mājsaimniecības un iedzīvotāju grupas, kurām vienlaikus raksturīgi zemi ienākumi un intensīva vajadzība pēc veselības aprūpes (hroniskas saslimšanas, invaliditāte vai funkcionālie traucējumi</a:t>
            </a:r>
            <a:r>
              <a:rPr lang="en-US" dirty="0"/>
              <a:t> - </a:t>
            </a:r>
            <a:r>
              <a:rPr lang="lv-LV" dirty="0" err="1"/>
              <a:t>pirmspensijas</a:t>
            </a:r>
            <a:r>
              <a:rPr lang="lv-LV" dirty="0"/>
              <a:t> un pensijas vecuma cilvēki, personas ar invaliditāti, nepilnās ģimenes, ģimenes ar bērniem invaliditātes un funkcionālo traucējumu gadījumos).</a:t>
            </a:r>
            <a:r>
              <a:rPr lang="en-US" dirty="0"/>
              <a:t> </a:t>
            </a:r>
          </a:p>
          <a:p>
            <a:r>
              <a:rPr lang="lv-LV" dirty="0"/>
              <a:t>Valsts apmaksāto veselības aprūpes pakalpojumu zemā pieejamība, kā rezultātā personai jāgaida rindā vairāki mēneši pakalpojuma saņemšanai</a:t>
            </a:r>
            <a:r>
              <a:rPr lang="en-US" dirty="0"/>
              <a:t>.</a:t>
            </a:r>
          </a:p>
          <a:p>
            <a:r>
              <a:rPr lang="lv-LV" dirty="0"/>
              <a:t>Medikamentu dārdzība rada vienu no nozīmīgākajiem slogiem mājsaimniecībām ar zemiem ienākumiem, it īpaši, iedzīvotājiem, kuriem ir diagnosticētas hroniskas saslimšanas</a:t>
            </a:r>
            <a:endParaRPr lang="en-US" dirty="0"/>
          </a:p>
          <a:p>
            <a:r>
              <a:rPr lang="en-US" dirty="0"/>
              <a:t>Z</a:t>
            </a:r>
            <a:r>
              <a:rPr lang="lv-LV" dirty="0" err="1"/>
              <a:t>obu</a:t>
            </a:r>
            <a:r>
              <a:rPr lang="lv-LV" dirty="0"/>
              <a:t> veselība un iespējas veikt savlaicīgu ārstēšanu pie zobārsta ir viena no jomām, kurā visbiežāk ir novērota nevienlīdzība</a:t>
            </a:r>
          </a:p>
          <a:p>
            <a:endParaRPr lang="lv-LV" dirty="0"/>
          </a:p>
        </p:txBody>
      </p:sp>
    </p:spTree>
    <p:extLst>
      <p:ext uri="{BB962C8B-B14F-4D97-AF65-F5344CB8AC3E}">
        <p14:creationId xmlns:p14="http://schemas.microsoft.com/office/powerpoint/2010/main" val="773689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BADF6-1347-49C7-BB94-2AAEA245D64B}"/>
              </a:ext>
            </a:extLst>
          </p:cNvPr>
          <p:cNvSpPr>
            <a:spLocks noGrp="1"/>
          </p:cNvSpPr>
          <p:nvPr>
            <p:ph type="title"/>
          </p:nvPr>
        </p:nvSpPr>
        <p:spPr>
          <a:xfrm>
            <a:off x="832105" y="804519"/>
            <a:ext cx="10222750" cy="1049235"/>
          </a:xfrm>
        </p:spPr>
        <p:txBody>
          <a:bodyPr>
            <a:normAutofit/>
          </a:bodyPr>
          <a:lstStyle/>
          <a:p>
            <a:pPr algn="ctr"/>
            <a:r>
              <a:rPr lang="lv-LV" sz="2400" b="1" dirty="0">
                <a:latin typeface="Bahnschrift" panose="020B0502040204020203" pitchFamily="34" charset="0"/>
              </a:rPr>
              <a:t>izvērtējums par nevienlīdzību</a:t>
            </a:r>
            <a:r>
              <a:rPr lang="en-US" sz="2400" b="1" dirty="0">
                <a:latin typeface="Bahnschrift" panose="020B0502040204020203" pitchFamily="34" charset="0"/>
              </a:rPr>
              <a:t> </a:t>
            </a:r>
            <a:r>
              <a:rPr lang="en-US" sz="2400" b="1" dirty="0" err="1">
                <a:latin typeface="Bahnschrift" panose="020B0502040204020203" pitchFamily="34" charset="0"/>
              </a:rPr>
              <a:t>mājok</a:t>
            </a:r>
            <a:r>
              <a:rPr lang="lv-LV" sz="2400" b="1" dirty="0">
                <a:latin typeface="Bahnschrift" panose="020B0502040204020203" pitchFamily="34" charset="0"/>
              </a:rPr>
              <a:t>ļ</a:t>
            </a:r>
            <a:r>
              <a:rPr lang="en-US" sz="2400" b="1" dirty="0">
                <a:latin typeface="Bahnschrift" panose="020B0502040204020203" pitchFamily="34" charset="0"/>
              </a:rPr>
              <a:t>a </a:t>
            </a:r>
            <a:r>
              <a:rPr lang="en-US" sz="2400" b="1" dirty="0" err="1">
                <a:latin typeface="Bahnschrift" panose="020B0502040204020203" pitchFamily="34" charset="0"/>
              </a:rPr>
              <a:t>pieejamībā</a:t>
            </a:r>
            <a:r>
              <a:rPr lang="en-US" sz="2400" b="1" dirty="0">
                <a:latin typeface="Bahnschrift" panose="020B0502040204020203" pitchFamily="34" charset="0"/>
              </a:rPr>
              <a:t> (2019)</a:t>
            </a:r>
            <a:r>
              <a:rPr lang="en-US" sz="2400" dirty="0">
                <a:latin typeface="Bahnschrift" panose="020B0502040204020203" pitchFamily="34" charset="0"/>
              </a:rPr>
              <a:t> (</a:t>
            </a:r>
            <a:r>
              <a:rPr lang="lv-LV" sz="2400" dirty="0">
                <a:latin typeface="Bahnschrift" panose="020B0502040204020203" pitchFamily="34" charset="0"/>
              </a:rPr>
              <a:t>secinājumi pēc datu analīzes</a:t>
            </a:r>
            <a:r>
              <a:rPr lang="en-US" sz="2400" dirty="0">
                <a:latin typeface="Bahnschrift" panose="020B0502040204020203" pitchFamily="34" charset="0"/>
              </a:rPr>
              <a:t>) </a:t>
            </a:r>
            <a:endParaRPr lang="lv-LV" sz="24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F212101A-543D-4463-8779-2BF5132EB11E}"/>
              </a:ext>
            </a:extLst>
          </p:cNvPr>
          <p:cNvSpPr>
            <a:spLocks noGrp="1"/>
          </p:cNvSpPr>
          <p:nvPr>
            <p:ph idx="1"/>
          </p:nvPr>
        </p:nvSpPr>
        <p:spPr/>
        <p:txBody>
          <a:bodyPr>
            <a:normAutofit/>
          </a:bodyPr>
          <a:lstStyle/>
          <a:p>
            <a:r>
              <a:rPr lang="en-US" dirty="0"/>
              <a:t>N</a:t>
            </a:r>
            <a:r>
              <a:rPr lang="lv-LV" dirty="0" err="1"/>
              <a:t>evienlīdzība</a:t>
            </a:r>
            <a:r>
              <a:rPr lang="lv-LV" dirty="0"/>
              <a:t> mājokļa jomā ir tieši saistīta ar ienākumu nevienlīdzību</a:t>
            </a:r>
            <a:endParaRPr lang="en-US" dirty="0"/>
          </a:p>
          <a:p>
            <a:r>
              <a:rPr lang="en-US" dirty="0"/>
              <a:t>V</a:t>
            </a:r>
            <a:r>
              <a:rPr lang="lv-LV" dirty="0" err="1"/>
              <a:t>islielākās</a:t>
            </a:r>
            <a:r>
              <a:rPr lang="lv-LV" dirty="0"/>
              <a:t> grūtības ar mājokli ir ģimenēm ar bērniem, kuras neatbilst trūcīgās vai maznodrošinātās ģimenes statusam</a:t>
            </a:r>
            <a:endParaRPr lang="en-US" dirty="0"/>
          </a:p>
          <a:p>
            <a:r>
              <a:rPr lang="en-US" dirty="0"/>
              <a:t>V</a:t>
            </a:r>
            <a:r>
              <a:rPr lang="lv-LV" dirty="0" err="1"/>
              <a:t>isaugstākie</a:t>
            </a:r>
            <a:r>
              <a:rPr lang="lv-LV" dirty="0"/>
              <a:t> mājokļa izdevumi procentos pret kopējo ienākumu bija atsevišķi dzīvojošiem senioriem pensijas vecumā</a:t>
            </a:r>
            <a:r>
              <a:rPr lang="en-US" dirty="0"/>
              <a:t> (</a:t>
            </a:r>
            <a:r>
              <a:rPr lang="en-US" dirty="0" err="1"/>
              <a:t>lielākoties</a:t>
            </a:r>
            <a:r>
              <a:rPr lang="en-US" dirty="0"/>
              <a:t> </a:t>
            </a:r>
            <a:r>
              <a:rPr lang="en-US" dirty="0" err="1"/>
              <a:t>tās</a:t>
            </a:r>
            <a:r>
              <a:rPr lang="en-US" dirty="0"/>
              <a:t> </a:t>
            </a:r>
            <a:r>
              <a:rPr lang="en-US" dirty="0" err="1"/>
              <a:t>ir</a:t>
            </a:r>
            <a:r>
              <a:rPr lang="en-US" dirty="0"/>
              <a:t> </a:t>
            </a:r>
            <a:r>
              <a:rPr lang="en-US" dirty="0" err="1"/>
              <a:t>sievietes</a:t>
            </a:r>
            <a:r>
              <a:rPr lang="en-US" dirty="0"/>
              <a:t>) un </a:t>
            </a:r>
            <a:r>
              <a:rPr lang="en-US" dirty="0" err="1"/>
              <a:t>viena</a:t>
            </a:r>
            <a:r>
              <a:rPr lang="en-US" dirty="0"/>
              <a:t> </a:t>
            </a:r>
            <a:r>
              <a:rPr lang="en-US" dirty="0" err="1"/>
              <a:t>vecāka</a:t>
            </a:r>
            <a:r>
              <a:rPr lang="en-US" dirty="0"/>
              <a:t> </a:t>
            </a:r>
            <a:r>
              <a:rPr lang="lv-LV" dirty="0"/>
              <a:t>ģ</a:t>
            </a:r>
            <a:r>
              <a:rPr lang="en-US" dirty="0" err="1"/>
              <a:t>imenēm</a:t>
            </a:r>
            <a:r>
              <a:rPr lang="en-US" dirty="0"/>
              <a:t> (</a:t>
            </a:r>
            <a:r>
              <a:rPr lang="en-US" dirty="0" err="1"/>
              <a:t>arī</a:t>
            </a:r>
            <a:r>
              <a:rPr lang="en-US" dirty="0"/>
              <a:t> </a:t>
            </a:r>
            <a:r>
              <a:rPr lang="en-US" dirty="0" err="1"/>
              <a:t>lielākoties</a:t>
            </a:r>
            <a:r>
              <a:rPr lang="en-US" dirty="0"/>
              <a:t> </a:t>
            </a:r>
            <a:r>
              <a:rPr lang="en-US" dirty="0" err="1"/>
              <a:t>sievietes</a:t>
            </a:r>
            <a:r>
              <a:rPr lang="en-US" dirty="0"/>
              <a:t>)</a:t>
            </a:r>
          </a:p>
          <a:p>
            <a:r>
              <a:rPr lang="en-US" dirty="0"/>
              <a:t>I</a:t>
            </a:r>
            <a:r>
              <a:rPr lang="lv-LV" dirty="0" err="1"/>
              <a:t>erobežots</a:t>
            </a:r>
            <a:r>
              <a:rPr lang="lv-LV" dirty="0"/>
              <a:t> atbalsts dzīvojamās vides pielāgošanai personām ar funkcionāliem traucējumiem </a:t>
            </a:r>
          </a:p>
        </p:txBody>
      </p:sp>
    </p:spTree>
    <p:extLst>
      <p:ext uri="{BB962C8B-B14F-4D97-AF65-F5344CB8AC3E}">
        <p14:creationId xmlns:p14="http://schemas.microsoft.com/office/powerpoint/2010/main" val="2781617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CC105-AD7C-44B4-9E84-D2E97DC8503D}"/>
              </a:ext>
            </a:extLst>
          </p:cNvPr>
          <p:cNvSpPr>
            <a:spLocks noGrp="1"/>
          </p:cNvSpPr>
          <p:nvPr>
            <p:ph type="title"/>
          </p:nvPr>
        </p:nvSpPr>
        <p:spPr>
          <a:xfrm>
            <a:off x="1451579" y="466588"/>
            <a:ext cx="9603275" cy="1049235"/>
          </a:xfrm>
        </p:spPr>
        <p:txBody>
          <a:bodyPr/>
          <a:lstStyle/>
          <a:p>
            <a:pPr algn="ctr"/>
            <a:r>
              <a:rPr lang="lv-LV" dirty="0">
                <a:latin typeface="Bahnschrift" panose="020B0502040204020203" pitchFamily="34" charset="0"/>
              </a:rPr>
              <a:t>7 izvērtējumi </a:t>
            </a:r>
            <a:br>
              <a:rPr lang="en-US" dirty="0">
                <a:latin typeface="Bahnschrift" panose="020B0502040204020203" pitchFamily="34" charset="0"/>
              </a:rPr>
            </a:br>
            <a:r>
              <a:rPr lang="lv-LV" dirty="0">
                <a:latin typeface="Bahnschrift" panose="020B0502040204020203" pitchFamily="34" charset="0"/>
              </a:rPr>
              <a:t>par laika posmu no 201</a:t>
            </a:r>
            <a:r>
              <a:rPr lang="en-US" dirty="0">
                <a:latin typeface="Bahnschrift" panose="020B0502040204020203" pitchFamily="34" charset="0"/>
              </a:rPr>
              <a:t>2</a:t>
            </a:r>
            <a:r>
              <a:rPr lang="lv-LV" dirty="0">
                <a:latin typeface="Bahnschrift" panose="020B0502040204020203" pitchFamily="34" charset="0"/>
              </a:rPr>
              <a:t>.-2020.gadam</a:t>
            </a:r>
          </a:p>
        </p:txBody>
      </p:sp>
      <p:sp>
        <p:nvSpPr>
          <p:cNvPr id="3" name="Content Placeholder 2">
            <a:extLst>
              <a:ext uri="{FF2B5EF4-FFF2-40B4-BE49-F238E27FC236}">
                <a16:creationId xmlns:a16="http://schemas.microsoft.com/office/drawing/2014/main" id="{A22974A6-FE5C-4E96-AA9C-DE549F8B34BD}"/>
              </a:ext>
            </a:extLst>
          </p:cNvPr>
          <p:cNvSpPr>
            <a:spLocks noGrp="1"/>
          </p:cNvSpPr>
          <p:nvPr>
            <p:ph idx="1"/>
          </p:nvPr>
        </p:nvSpPr>
        <p:spPr>
          <a:xfrm>
            <a:off x="1451579" y="2015732"/>
            <a:ext cx="9603275" cy="2268033"/>
          </a:xfrm>
        </p:spPr>
        <p:txBody>
          <a:bodyPr>
            <a:normAutofit/>
          </a:bodyPr>
          <a:lstStyle/>
          <a:p>
            <a:pPr algn="just"/>
            <a:r>
              <a:rPr lang="lv-LV" dirty="0"/>
              <a:t>Izvērtējumu </a:t>
            </a:r>
            <a:r>
              <a:rPr lang="lv-LV" b="1" dirty="0"/>
              <a:t>mērķis</a:t>
            </a:r>
            <a:r>
              <a:rPr lang="lv-LV" dirty="0"/>
              <a:t> ir veikt sistemātisku un ikgadēju nabadzības un sociālās atstumtības situāciju raksturojošo statistikas datu analīzi, kā arī veikt nacionālās rīcībpolitikas ietekmes novērtējumu ar mērķi noteikt, vai iniciētās un ieviestās politikas sniedz pietiekamu un mērķētu ieguldījumu nabadzības un sociālās atstumtības mazināšanā</a:t>
            </a:r>
            <a:endParaRPr lang="en-US" dirty="0"/>
          </a:p>
          <a:p>
            <a:pPr algn="just"/>
            <a:endParaRPr lang="lv-LV" sz="900" dirty="0"/>
          </a:p>
          <a:p>
            <a:pPr algn="just">
              <a:spcBef>
                <a:spcPts val="0"/>
              </a:spcBef>
              <a:spcAft>
                <a:spcPts val="1200"/>
              </a:spcAft>
            </a:pPr>
            <a:r>
              <a:rPr lang="lv-LV" dirty="0"/>
              <a:t>Katrā </a:t>
            </a:r>
            <a:r>
              <a:rPr lang="lv-LV" dirty="0" err="1"/>
              <a:t>izvērtējum</a:t>
            </a:r>
            <a:r>
              <a:rPr lang="en-US" dirty="0"/>
              <a:t>ā</a:t>
            </a:r>
            <a:r>
              <a:rPr lang="lv-LV" dirty="0"/>
              <a:t> tika padziļināti analizēta viena joma vai </a:t>
            </a:r>
            <a:r>
              <a:rPr lang="en-US" dirty="0" err="1"/>
              <a:t>mēr</a:t>
            </a:r>
            <a:r>
              <a:rPr lang="lv-LV" dirty="0"/>
              <a:t>ķ</a:t>
            </a:r>
            <a:r>
              <a:rPr lang="en-US" dirty="0"/>
              <a:t>a </a:t>
            </a:r>
            <a:r>
              <a:rPr lang="en-US" dirty="0" err="1"/>
              <a:t>grupa</a:t>
            </a:r>
            <a:r>
              <a:rPr lang="lv-LV" dirty="0"/>
              <a:t>:</a:t>
            </a:r>
          </a:p>
        </p:txBody>
      </p:sp>
      <p:graphicFrame>
        <p:nvGraphicFramePr>
          <p:cNvPr id="7" name="Table 6">
            <a:extLst>
              <a:ext uri="{FF2B5EF4-FFF2-40B4-BE49-F238E27FC236}">
                <a16:creationId xmlns:a16="http://schemas.microsoft.com/office/drawing/2014/main" id="{EAAA1C94-862F-4775-84BD-8BF1ADA1BF8E}"/>
              </a:ext>
            </a:extLst>
          </p:cNvPr>
          <p:cNvGraphicFramePr>
            <a:graphicFrameLocks noGrp="1"/>
          </p:cNvGraphicFramePr>
          <p:nvPr>
            <p:extLst>
              <p:ext uri="{D42A27DB-BD31-4B8C-83A1-F6EECF244321}">
                <p14:modId xmlns:p14="http://schemas.microsoft.com/office/powerpoint/2010/main" val="335991405"/>
              </p:ext>
            </p:extLst>
          </p:nvPr>
        </p:nvGraphicFramePr>
        <p:xfrm>
          <a:off x="2007704" y="4138727"/>
          <a:ext cx="9047150" cy="1745240"/>
        </p:xfrm>
        <a:graphic>
          <a:graphicData uri="http://schemas.openxmlformats.org/drawingml/2006/table">
            <a:tbl>
              <a:tblPr firstRow="1" bandRow="1">
                <a:tableStyleId>{D7AC3CCA-C797-4891-BE02-D94E43425B78}</a:tableStyleId>
              </a:tblPr>
              <a:tblGrid>
                <a:gridCol w="3897990">
                  <a:extLst>
                    <a:ext uri="{9D8B030D-6E8A-4147-A177-3AD203B41FA5}">
                      <a16:colId xmlns:a16="http://schemas.microsoft.com/office/drawing/2014/main" val="3113170328"/>
                    </a:ext>
                  </a:extLst>
                </a:gridCol>
                <a:gridCol w="5149160">
                  <a:extLst>
                    <a:ext uri="{9D8B030D-6E8A-4147-A177-3AD203B41FA5}">
                      <a16:colId xmlns:a16="http://schemas.microsoft.com/office/drawing/2014/main" val="1984732726"/>
                    </a:ext>
                  </a:extLst>
                </a:gridCol>
              </a:tblGrid>
              <a:tr h="436310">
                <a:tc>
                  <a:txBody>
                    <a:bodyPr/>
                    <a:lstStyle/>
                    <a:p>
                      <a:pPr marL="285750" lvl="1" indent="-285750" algn="just">
                        <a:spcBef>
                          <a:spcPts val="600"/>
                        </a:spcBef>
                        <a:buFont typeface="Arial" panose="020B0604020202020204" pitchFamily="34" charset="0"/>
                        <a:buChar char="•"/>
                      </a:pPr>
                      <a:r>
                        <a:rPr lang="lv-LV" b="0" noProof="0" dirty="0"/>
                        <a:t>Parādsaistības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285750" indent="-285750">
                        <a:spcBef>
                          <a:spcPts val="600"/>
                        </a:spcBef>
                        <a:buFont typeface="Arial" panose="020B0604020202020204" pitchFamily="34" charset="0"/>
                        <a:buChar char="•"/>
                      </a:pPr>
                      <a:r>
                        <a:rPr lang="lv-LV" b="0" noProof="0" dirty="0"/>
                        <a:t>GMI pabalsta saņēmēji</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72200468"/>
                  </a:ext>
                </a:extLst>
              </a:tr>
              <a:tr h="43631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v-LV" noProof="0" dirty="0"/>
                        <a:t>Veselības aprūpe</a:t>
                      </a:r>
                      <a:r>
                        <a:rPr lang="en-US" noProof="0" dirty="0"/>
                        <a:t>s </a:t>
                      </a:r>
                      <a:r>
                        <a:rPr lang="lv-LV" noProof="0" dirty="0"/>
                        <a:t>pieejamība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lv-LV" noProof="0"/>
                        <a:t>Valsts sociālā nodrošinājuma pabalsta saņēmēji</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4150150"/>
                  </a:ext>
                </a:extLst>
              </a:tr>
              <a:tr h="43631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v-LV" noProof="0" dirty="0"/>
                        <a:t>Mājokļa pieejamība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v-LV" b="0" noProof="0" dirty="0"/>
                        <a:t>Maznodrošinātās personas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53065822"/>
                  </a:ext>
                </a:extLst>
              </a:tr>
              <a:tr h="43631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v-LV" noProof="0" dirty="0"/>
                        <a:t>Sabiedriskā transporta pieejamība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endParaRPr lang="lv-LV" noProof="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44503331"/>
                  </a:ext>
                </a:extLst>
              </a:tr>
            </a:tbl>
          </a:graphicData>
        </a:graphic>
      </p:graphicFrame>
    </p:spTree>
    <p:extLst>
      <p:ext uri="{BB962C8B-B14F-4D97-AF65-F5344CB8AC3E}">
        <p14:creationId xmlns:p14="http://schemas.microsoft.com/office/powerpoint/2010/main" val="2613634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BADF6-1347-49C7-BB94-2AAEA245D64B}"/>
              </a:ext>
            </a:extLst>
          </p:cNvPr>
          <p:cNvSpPr>
            <a:spLocks noGrp="1"/>
          </p:cNvSpPr>
          <p:nvPr>
            <p:ph type="title"/>
          </p:nvPr>
        </p:nvSpPr>
        <p:spPr/>
        <p:txBody>
          <a:bodyPr/>
          <a:lstStyle/>
          <a:p>
            <a:pPr algn="ctr"/>
            <a:r>
              <a:rPr lang="lv-LV" b="1" dirty="0">
                <a:latin typeface="Bahnschrift" panose="020B0502040204020203" pitchFamily="34" charset="0"/>
              </a:rPr>
              <a:t>izvērtējums par nevienlīdzību</a:t>
            </a:r>
            <a:r>
              <a:rPr lang="en-US" b="1" dirty="0">
                <a:latin typeface="Bahnschrift" panose="020B0502040204020203" pitchFamily="34" charset="0"/>
              </a:rPr>
              <a:t> </a:t>
            </a:r>
            <a:r>
              <a:rPr lang="en-US" b="1" dirty="0" err="1">
                <a:latin typeface="Bahnschrift" panose="020B0502040204020203" pitchFamily="34" charset="0"/>
              </a:rPr>
              <a:t>mājok</a:t>
            </a:r>
            <a:r>
              <a:rPr lang="lv-LV" b="1" dirty="0">
                <a:latin typeface="Bahnschrift" panose="020B0502040204020203" pitchFamily="34" charset="0"/>
              </a:rPr>
              <a:t>ļ</a:t>
            </a:r>
            <a:r>
              <a:rPr lang="en-US" b="1" dirty="0">
                <a:latin typeface="Bahnschrift" panose="020B0502040204020203" pitchFamily="34" charset="0"/>
              </a:rPr>
              <a:t>a </a:t>
            </a:r>
            <a:r>
              <a:rPr lang="en-US" b="1" dirty="0" err="1">
                <a:latin typeface="Bahnschrift" panose="020B0502040204020203" pitchFamily="34" charset="0"/>
              </a:rPr>
              <a:t>pieejamībā</a:t>
            </a:r>
            <a:r>
              <a:rPr lang="en-US" dirty="0"/>
              <a:t> </a:t>
            </a:r>
            <a:endParaRPr lang="lv-LV" dirty="0"/>
          </a:p>
        </p:txBody>
      </p:sp>
      <p:sp>
        <p:nvSpPr>
          <p:cNvPr id="3" name="Content Placeholder 2">
            <a:extLst>
              <a:ext uri="{FF2B5EF4-FFF2-40B4-BE49-F238E27FC236}">
                <a16:creationId xmlns:a16="http://schemas.microsoft.com/office/drawing/2014/main" id="{F212101A-543D-4463-8779-2BF5132EB11E}"/>
              </a:ext>
            </a:extLst>
          </p:cNvPr>
          <p:cNvSpPr>
            <a:spLocks noGrp="1"/>
          </p:cNvSpPr>
          <p:nvPr>
            <p:ph idx="1"/>
          </p:nvPr>
        </p:nvSpPr>
        <p:spPr>
          <a:xfrm>
            <a:off x="1451579" y="2015732"/>
            <a:ext cx="9746689" cy="4037749"/>
          </a:xfrm>
        </p:spPr>
        <p:txBody>
          <a:bodyPr>
            <a:normAutofit lnSpcReduction="10000"/>
          </a:bodyPr>
          <a:lstStyle/>
          <a:p>
            <a:r>
              <a:rPr lang="lv-LV" dirty="0"/>
              <a:t>Neapmierinošs dzīvojamā fonda tehniskais stāvoklis,  radot riskus palikt bez mājokļa ievērojamam iedzīvotāju skaitam</a:t>
            </a:r>
            <a:endParaRPr lang="en-US" dirty="0"/>
          </a:p>
          <a:p>
            <a:r>
              <a:rPr lang="lv-LV" dirty="0"/>
              <a:t>Nepietiekami attīstīts mājokļu īres tirgus</a:t>
            </a:r>
            <a:endParaRPr lang="en-US" dirty="0"/>
          </a:p>
          <a:p>
            <a:r>
              <a:rPr lang="lv-LV" dirty="0"/>
              <a:t>Pagaidu mājokļa pieejamība specifiskām mērķa grupām un iedzīvotājiem krīzes situācijā</a:t>
            </a:r>
            <a:endParaRPr lang="en-US" dirty="0"/>
          </a:p>
          <a:p>
            <a:r>
              <a:rPr lang="lv-LV" dirty="0"/>
              <a:t>Vienotas pieejas trūkums dzīvokļa pabalsta noteikšanas kārtībai pašvaldībās</a:t>
            </a:r>
          </a:p>
          <a:p>
            <a:r>
              <a:rPr lang="lv-LV" dirty="0"/>
              <a:t>Rindas uz pašvaldības mājokļiem un sociālajiem mājokļiem</a:t>
            </a:r>
            <a:r>
              <a:rPr lang="en-US" dirty="0"/>
              <a:t> (</a:t>
            </a:r>
            <a:r>
              <a:rPr lang="en-US" dirty="0" err="1"/>
              <a:t>līdz</a:t>
            </a:r>
            <a:r>
              <a:rPr lang="en-US" dirty="0"/>
              <a:t> pat 12 </a:t>
            </a:r>
            <a:r>
              <a:rPr lang="en-US" dirty="0" err="1"/>
              <a:t>gadiem</a:t>
            </a:r>
            <a:r>
              <a:rPr lang="en-US" dirty="0"/>
              <a:t>)</a:t>
            </a:r>
            <a:endParaRPr lang="lv-LV" dirty="0"/>
          </a:p>
          <a:p>
            <a:r>
              <a:rPr lang="lv-LV" dirty="0"/>
              <a:t>Trūkst atbalsta pasākumi ģimenēm ar bērniem mājokļa </a:t>
            </a:r>
            <a:r>
              <a:rPr lang="lv-LV" u="sng" dirty="0"/>
              <a:t>īrei </a:t>
            </a:r>
            <a:r>
              <a:rPr lang="lv-LV" dirty="0"/>
              <a:t>atbilstoši ģimenes vajadzībām un ienākumiem</a:t>
            </a:r>
          </a:p>
          <a:p>
            <a:r>
              <a:rPr lang="lv-LV" dirty="0"/>
              <a:t>Vajadzībām atbilstošu mājokļu trūkums personām ar dažāda veida invaliditāti </a:t>
            </a:r>
          </a:p>
          <a:p>
            <a:endParaRPr lang="lv-LV" dirty="0"/>
          </a:p>
        </p:txBody>
      </p:sp>
    </p:spTree>
    <p:extLst>
      <p:ext uri="{BB962C8B-B14F-4D97-AF65-F5344CB8AC3E}">
        <p14:creationId xmlns:p14="http://schemas.microsoft.com/office/powerpoint/2010/main" val="2387566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93AB-F11F-4032-AB5F-A9DC015B1D6A}"/>
              </a:ext>
            </a:extLst>
          </p:cNvPr>
          <p:cNvSpPr>
            <a:spLocks noGrp="1"/>
          </p:cNvSpPr>
          <p:nvPr>
            <p:ph type="title"/>
          </p:nvPr>
        </p:nvSpPr>
        <p:spPr>
          <a:xfrm>
            <a:off x="978409" y="804519"/>
            <a:ext cx="10076446" cy="1049235"/>
          </a:xfrm>
        </p:spPr>
        <p:txBody>
          <a:bodyPr>
            <a:noAutofit/>
          </a:bodyPr>
          <a:lstStyle/>
          <a:p>
            <a:pPr algn="ctr"/>
            <a:r>
              <a:rPr lang="lv-LV" sz="2400" b="1" dirty="0" err="1">
                <a:latin typeface="Bahnschrift" panose="020B0502040204020203" pitchFamily="34" charset="0"/>
              </a:rPr>
              <a:t>nevienlīdzīb</a:t>
            </a:r>
            <a:r>
              <a:rPr lang="en-US" sz="2400" b="1" dirty="0">
                <a:latin typeface="Bahnschrift" panose="020B0502040204020203" pitchFamily="34" charset="0"/>
              </a:rPr>
              <a:t>a</a:t>
            </a:r>
            <a:r>
              <a:rPr lang="lv-LV" sz="2400" b="1" dirty="0">
                <a:latin typeface="Bahnschrift" panose="020B0502040204020203" pitchFamily="34" charset="0"/>
              </a:rPr>
              <a:t> sabiedriskā transporta pieejamības jomā</a:t>
            </a:r>
            <a:r>
              <a:rPr lang="en-US" sz="2400" dirty="0">
                <a:latin typeface="Bahnschrift" panose="020B0502040204020203" pitchFamily="34" charset="0"/>
              </a:rPr>
              <a:t> (2020) (</a:t>
            </a:r>
            <a:r>
              <a:rPr lang="lv-LV" sz="2400" dirty="0">
                <a:latin typeface="Bahnschrift" panose="020B0502040204020203" pitchFamily="34" charset="0"/>
              </a:rPr>
              <a:t>secinājumi pēc datu analīzes</a:t>
            </a:r>
            <a:r>
              <a:rPr lang="en-US" sz="2400" dirty="0">
                <a:latin typeface="Bahnschrift" panose="020B0502040204020203" pitchFamily="34" charset="0"/>
              </a:rPr>
              <a:t>) </a:t>
            </a:r>
            <a:endParaRPr lang="lv-LV" sz="24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4063CAB8-BF34-47BF-A836-FA6E4911692A}"/>
              </a:ext>
            </a:extLst>
          </p:cNvPr>
          <p:cNvSpPr>
            <a:spLocks noGrp="1"/>
          </p:cNvSpPr>
          <p:nvPr>
            <p:ph idx="1"/>
          </p:nvPr>
        </p:nvSpPr>
        <p:spPr/>
        <p:txBody>
          <a:bodyPr/>
          <a:lstStyle/>
          <a:p>
            <a:r>
              <a:rPr lang="lv-LV" dirty="0">
                <a:latin typeface="Bahnschrift" panose="020B0502040204020203" pitchFamily="34" charset="0"/>
              </a:rPr>
              <a:t>Transporta izdevumi lielāki ir vīriešiem nekā sievietēm (īpaši darbspējas vecumā) </a:t>
            </a:r>
          </a:p>
          <a:p>
            <a:r>
              <a:rPr lang="lv-LV" dirty="0">
                <a:latin typeface="Bahnschrift" panose="020B0502040204020203" pitchFamily="34" charset="0"/>
              </a:rPr>
              <a:t>Atvieglojumi par transporta izdevumiem: bērni (līdz 18 gadu vecumam), personas ar I un II grupas invaliditāti un personas ar dažādiem funkcionēšanas ierobežojumiem un </a:t>
            </a:r>
            <a:r>
              <a:rPr lang="lv-LV" dirty="0" err="1">
                <a:latin typeface="Bahnschrift" panose="020B0502040204020203" pitchFamily="34" charset="0"/>
              </a:rPr>
              <a:t>daudzbērnu</a:t>
            </a:r>
            <a:r>
              <a:rPr lang="lv-LV" dirty="0">
                <a:latin typeface="Bahnschrift" panose="020B0502040204020203" pitchFamily="34" charset="0"/>
              </a:rPr>
              <a:t> ģimenes</a:t>
            </a:r>
          </a:p>
          <a:p>
            <a:r>
              <a:rPr lang="lv-LV" dirty="0">
                <a:latin typeface="Bahnschrift" panose="020B0502040204020203" pitchFamily="34" charset="0"/>
              </a:rPr>
              <a:t>Nelabvēlīgākā situācijā kopumā attiecībā uz sabiedriskā transporta pieejamību atrodas lauku iedzīvotāji (lielāki izdevumi, zemāka pieejamība)</a:t>
            </a:r>
          </a:p>
        </p:txBody>
      </p:sp>
    </p:spTree>
    <p:extLst>
      <p:ext uri="{BB962C8B-B14F-4D97-AF65-F5344CB8AC3E}">
        <p14:creationId xmlns:p14="http://schemas.microsoft.com/office/powerpoint/2010/main" val="472722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93AB-F11F-4032-AB5F-A9DC015B1D6A}"/>
              </a:ext>
            </a:extLst>
          </p:cNvPr>
          <p:cNvSpPr>
            <a:spLocks noGrp="1"/>
          </p:cNvSpPr>
          <p:nvPr>
            <p:ph type="title"/>
          </p:nvPr>
        </p:nvSpPr>
        <p:spPr/>
        <p:txBody>
          <a:bodyPr>
            <a:normAutofit/>
          </a:bodyPr>
          <a:lstStyle/>
          <a:p>
            <a:pPr algn="ctr"/>
            <a:r>
              <a:rPr lang="lv-LV" sz="2800" b="1" dirty="0" err="1">
                <a:latin typeface="Bahnschrift" panose="020B0502040204020203" pitchFamily="34" charset="0"/>
              </a:rPr>
              <a:t>nevienlīdzīb</a:t>
            </a:r>
            <a:r>
              <a:rPr lang="en-US" sz="2800" b="1" dirty="0">
                <a:latin typeface="Bahnschrift" panose="020B0502040204020203" pitchFamily="34" charset="0"/>
              </a:rPr>
              <a:t>a</a:t>
            </a:r>
            <a:r>
              <a:rPr lang="lv-LV" sz="2800" b="1" dirty="0">
                <a:latin typeface="Bahnschrift" panose="020B0502040204020203" pitchFamily="34" charset="0"/>
              </a:rPr>
              <a:t> sabiedriskā transporta pieejamības jomā</a:t>
            </a:r>
            <a:r>
              <a:rPr lang="en-US" sz="2800" dirty="0">
                <a:latin typeface="Bahnschrift" panose="020B0502040204020203" pitchFamily="34" charset="0"/>
              </a:rPr>
              <a:t> </a:t>
            </a:r>
            <a:endParaRPr lang="lv-LV" sz="28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4063CAB8-BF34-47BF-A836-FA6E4911692A}"/>
              </a:ext>
            </a:extLst>
          </p:cNvPr>
          <p:cNvSpPr>
            <a:spLocks noGrp="1"/>
          </p:cNvSpPr>
          <p:nvPr>
            <p:ph idx="1"/>
          </p:nvPr>
        </p:nvSpPr>
        <p:spPr>
          <a:xfrm>
            <a:off x="996697" y="2015732"/>
            <a:ext cx="10058158" cy="3450613"/>
          </a:xfrm>
        </p:spPr>
        <p:txBody>
          <a:bodyPr>
            <a:normAutofit/>
          </a:bodyPr>
          <a:lstStyle/>
          <a:p>
            <a:pPr lvl="1"/>
            <a:r>
              <a:rPr lang="en-US" sz="2400" dirty="0">
                <a:latin typeface="Bahnschrift" panose="020B0502040204020203" pitchFamily="34" charset="0"/>
              </a:rPr>
              <a:t>A</a:t>
            </a:r>
            <a:r>
              <a:rPr lang="lv-LV" sz="2400" dirty="0" err="1">
                <a:latin typeface="Bahnschrift" panose="020B0502040204020203" pitchFamily="34" charset="0"/>
              </a:rPr>
              <a:t>tsevišķu</a:t>
            </a:r>
            <a:r>
              <a:rPr lang="lv-LV" sz="2400" dirty="0">
                <a:latin typeface="Bahnschrift" panose="020B0502040204020203" pitchFamily="34" charset="0"/>
              </a:rPr>
              <a:t> sociālās atstumtības riskam biežāk pakļauto mērķa grupu vajadzības transporta jomā netiek identificētas </a:t>
            </a:r>
          </a:p>
          <a:p>
            <a:pPr lvl="1"/>
            <a:r>
              <a:rPr lang="en-US" sz="2400" dirty="0" err="1">
                <a:latin typeface="Bahnschrift" panose="020B0502040204020203" pitchFamily="34" charset="0"/>
              </a:rPr>
              <a:t>Iziacinājumi</a:t>
            </a:r>
            <a:r>
              <a:rPr lang="en-US" sz="2400" dirty="0">
                <a:latin typeface="Bahnschrift" panose="020B0502040204020203" pitchFamily="34" charset="0"/>
              </a:rPr>
              <a:t> </a:t>
            </a:r>
            <a:r>
              <a:rPr lang="lv-LV" sz="2400" dirty="0">
                <a:latin typeface="Bahnschrift" panose="020B0502040204020203" pitchFamily="34" charset="0"/>
              </a:rPr>
              <a:t>ar “transports pēc pieprasījuma” attīstību</a:t>
            </a:r>
          </a:p>
          <a:p>
            <a:pPr lvl="1"/>
            <a:r>
              <a:rPr lang="en-US" sz="2400" dirty="0">
                <a:latin typeface="Bahnschrift" panose="020B0502040204020203" pitchFamily="34" charset="0"/>
              </a:rPr>
              <a:t>R</a:t>
            </a:r>
            <a:r>
              <a:rPr lang="lv-LV" sz="2400" dirty="0" err="1">
                <a:latin typeface="Bahnschrift" panose="020B0502040204020203" pitchFamily="34" charset="0"/>
              </a:rPr>
              <a:t>iski</a:t>
            </a:r>
            <a:r>
              <a:rPr lang="lv-LV" sz="2400" dirty="0">
                <a:latin typeface="Bahnschrift" panose="020B0502040204020203" pitchFamily="34" charset="0"/>
              </a:rPr>
              <a:t>, ko rada </a:t>
            </a:r>
            <a:r>
              <a:rPr lang="en-US" sz="2400" dirty="0">
                <a:latin typeface="Bahnschrift" panose="020B0502040204020203" pitchFamily="34" charset="0"/>
              </a:rPr>
              <a:t>d</a:t>
            </a:r>
            <a:r>
              <a:rPr lang="lv-LV" sz="2400" dirty="0" err="1">
                <a:latin typeface="Bahnschrift" panose="020B0502040204020203" pitchFamily="34" charset="0"/>
              </a:rPr>
              <a:t>igitalizācija</a:t>
            </a:r>
            <a:r>
              <a:rPr lang="lv-LV" sz="2400" dirty="0">
                <a:latin typeface="Bahnschrift" panose="020B0502040204020203" pitchFamily="34" charset="0"/>
              </a:rPr>
              <a:t> informācijā par sabiedriskā transporta maršrutiem un to kursēšanu </a:t>
            </a:r>
          </a:p>
        </p:txBody>
      </p:sp>
    </p:spTree>
    <p:extLst>
      <p:ext uri="{BB962C8B-B14F-4D97-AF65-F5344CB8AC3E}">
        <p14:creationId xmlns:p14="http://schemas.microsoft.com/office/powerpoint/2010/main" val="1174816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2A64D-2A52-46DD-9C2F-704DEEF8A732}"/>
              </a:ext>
            </a:extLst>
          </p:cNvPr>
          <p:cNvSpPr>
            <a:spLocks noGrp="1"/>
          </p:cNvSpPr>
          <p:nvPr>
            <p:ph type="title"/>
          </p:nvPr>
        </p:nvSpPr>
        <p:spPr>
          <a:xfrm>
            <a:off x="1440947" y="634822"/>
            <a:ext cx="9603275" cy="1049235"/>
          </a:xfrm>
        </p:spPr>
        <p:txBody>
          <a:bodyPr>
            <a:normAutofit/>
          </a:bodyPr>
          <a:lstStyle/>
          <a:p>
            <a:pPr algn="ctr"/>
            <a:r>
              <a:rPr lang="lv-LV" sz="2800" b="1" dirty="0">
                <a:latin typeface="Bahnschrift" panose="020B0502040204020203" pitchFamily="34" charset="0"/>
              </a:rPr>
              <a:t>padziļināts izvērtējums par </a:t>
            </a:r>
            <a:br>
              <a:rPr lang="en-US" sz="2800" b="1" dirty="0">
                <a:latin typeface="Bahnschrift" panose="020B0502040204020203" pitchFamily="34" charset="0"/>
              </a:rPr>
            </a:br>
            <a:r>
              <a:rPr lang="lv-LV" sz="2800" b="1" dirty="0">
                <a:latin typeface="Bahnschrift" panose="020B0502040204020203" pitchFamily="34" charset="0"/>
              </a:rPr>
              <a:t>GMI saņēmēju iztikšanas stratēģijām</a:t>
            </a:r>
            <a:r>
              <a:rPr lang="en-US" sz="2800" dirty="0">
                <a:latin typeface="Bahnschrift" panose="020B0502040204020203" pitchFamily="34" charset="0"/>
              </a:rPr>
              <a:t> (2021) (</a:t>
            </a:r>
            <a:r>
              <a:rPr lang="en-US" sz="2800" dirty="0" err="1">
                <a:latin typeface="Bahnschrift" panose="020B0502040204020203" pitchFamily="34" charset="0"/>
              </a:rPr>
              <a:t>dati</a:t>
            </a:r>
            <a:r>
              <a:rPr lang="en-US" sz="2800" dirty="0">
                <a:latin typeface="Bahnschrift" panose="020B0502040204020203" pitchFamily="34" charset="0"/>
              </a:rPr>
              <a:t>)</a:t>
            </a:r>
            <a:endParaRPr lang="lv-LV" sz="28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0F4CAEAC-BBFD-4CF5-BB8C-F69EAACCD573}"/>
              </a:ext>
            </a:extLst>
          </p:cNvPr>
          <p:cNvSpPr>
            <a:spLocks noGrp="1"/>
          </p:cNvSpPr>
          <p:nvPr>
            <p:ph idx="1"/>
          </p:nvPr>
        </p:nvSpPr>
        <p:spPr>
          <a:xfrm>
            <a:off x="191386" y="1945758"/>
            <a:ext cx="11876567" cy="4107723"/>
          </a:xfrm>
        </p:spPr>
        <p:txBody>
          <a:bodyPr>
            <a:normAutofit fontScale="92500" lnSpcReduction="20000"/>
          </a:bodyPr>
          <a:lstStyle/>
          <a:p>
            <a:r>
              <a:rPr lang="lv-LV" dirty="0"/>
              <a:t>GMI </a:t>
            </a:r>
            <a:r>
              <a:rPr lang="en-US" dirty="0" err="1"/>
              <a:t>pabalsta</a:t>
            </a:r>
            <a:r>
              <a:rPr lang="en-US" dirty="0"/>
              <a:t> </a:t>
            </a:r>
            <a:r>
              <a:rPr lang="lv-LV" dirty="0"/>
              <a:t>saņēmēji vairāk ir vīrieši (58%)</a:t>
            </a:r>
          </a:p>
          <a:p>
            <a:r>
              <a:rPr lang="lv-LV" dirty="0"/>
              <a:t>Kopumā 2 lielākās GMI </a:t>
            </a:r>
            <a:r>
              <a:rPr lang="en-US" dirty="0" err="1"/>
              <a:t>pabalsta</a:t>
            </a:r>
            <a:r>
              <a:rPr lang="en-US" dirty="0"/>
              <a:t> </a:t>
            </a:r>
            <a:r>
              <a:rPr lang="lv-LV" dirty="0"/>
              <a:t>saņēmēju grupas: </a:t>
            </a:r>
          </a:p>
          <a:p>
            <a:pPr lvl="1"/>
            <a:r>
              <a:rPr lang="lv-LV" dirty="0"/>
              <a:t>vienas personas mājsaimniecības, kur 74% ir vīrieši vecumā virs </a:t>
            </a:r>
            <a:r>
              <a:rPr lang="en-US" dirty="0"/>
              <a:t>5</a:t>
            </a:r>
            <a:r>
              <a:rPr lang="lv-LV" dirty="0"/>
              <a:t>5 gadiem</a:t>
            </a:r>
          </a:p>
          <a:p>
            <a:pPr lvl="1"/>
            <a:r>
              <a:rPr lang="lv-LV" dirty="0"/>
              <a:t>Viena vecāka ģimenes, kurās pārsvarā 88% bērnus audzina sievietes vecumā no 18-34 gadi</a:t>
            </a:r>
          </a:p>
          <a:p>
            <a:r>
              <a:rPr lang="lv-LV" dirty="0"/>
              <a:t>Būtiskākās atšķirības GMI saņēmēju izdevumos pēc dzimuma (līdzvērtīgi tērē pārtikai, telefonam, internetam, mājokļa īrei un komunālajiem)</a:t>
            </a:r>
          </a:p>
          <a:p>
            <a:pPr lvl="1"/>
            <a:r>
              <a:rPr lang="lv-LV" dirty="0"/>
              <a:t>Sievietes vairāk tērē veselības aprūpei, sadzīves precēm, bērniem, mājdzīvnieku uz</a:t>
            </a:r>
            <a:r>
              <a:rPr lang="en-US" dirty="0"/>
              <a:t>t</a:t>
            </a:r>
            <a:r>
              <a:rPr lang="lv-LV" dirty="0" err="1"/>
              <a:t>urēšanai</a:t>
            </a:r>
            <a:endParaRPr lang="lv-LV" dirty="0"/>
          </a:p>
          <a:p>
            <a:pPr lvl="1"/>
            <a:r>
              <a:rPr lang="lv-LV" dirty="0"/>
              <a:t>Vīrieši vairāk tērē cigaretēm un alkoholam</a:t>
            </a:r>
          </a:p>
          <a:p>
            <a:r>
              <a:rPr lang="lv-LV" dirty="0"/>
              <a:t>Būtiskākās atšķirības GMI saņēmēju ienākumos pēc dzimuma (līdzvērtīgi abiem dzimumiem GMI un mājokļa pabalsts)</a:t>
            </a:r>
          </a:p>
          <a:p>
            <a:pPr lvl="1"/>
            <a:r>
              <a:rPr lang="lv-LV" dirty="0"/>
              <a:t>Sievietēm ienākumi biežāk no ģimenes valsts pabalsta par bērniem </a:t>
            </a:r>
          </a:p>
          <a:p>
            <a:pPr lvl="1"/>
            <a:r>
              <a:rPr lang="lv-LV" dirty="0"/>
              <a:t>Vīrieši ienākumi biežāk no gadījuma darbiem, “haltūrām” </a:t>
            </a:r>
          </a:p>
          <a:p>
            <a:endParaRPr lang="en-US" dirty="0"/>
          </a:p>
          <a:p>
            <a:pPr lvl="1"/>
            <a:endParaRPr lang="en-US" dirty="0"/>
          </a:p>
          <a:p>
            <a:endParaRPr lang="en-US" dirty="0"/>
          </a:p>
          <a:p>
            <a:endParaRPr lang="lv-LV" dirty="0"/>
          </a:p>
        </p:txBody>
      </p:sp>
    </p:spTree>
    <p:extLst>
      <p:ext uri="{BB962C8B-B14F-4D97-AF65-F5344CB8AC3E}">
        <p14:creationId xmlns:p14="http://schemas.microsoft.com/office/powerpoint/2010/main" val="2925698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2F58D-5D11-46AF-9890-C97ACB913E42}"/>
              </a:ext>
            </a:extLst>
          </p:cNvPr>
          <p:cNvSpPr>
            <a:spLocks noGrp="1"/>
          </p:cNvSpPr>
          <p:nvPr>
            <p:ph type="title"/>
          </p:nvPr>
        </p:nvSpPr>
        <p:spPr/>
        <p:txBody>
          <a:bodyPr>
            <a:normAutofit/>
          </a:bodyPr>
          <a:lstStyle/>
          <a:p>
            <a:pPr algn="ctr"/>
            <a:r>
              <a:rPr lang="lv-LV" sz="2800" b="1" dirty="0">
                <a:latin typeface="Bahnschrift" panose="020B0502040204020203" pitchFamily="34" charset="0"/>
              </a:rPr>
              <a:t>padziļināts izvērtējums par </a:t>
            </a:r>
            <a:br>
              <a:rPr lang="en-US" sz="2800" b="1" dirty="0">
                <a:latin typeface="Bahnschrift" panose="020B0502040204020203" pitchFamily="34" charset="0"/>
              </a:rPr>
            </a:br>
            <a:r>
              <a:rPr lang="lv-LV" sz="2800" b="1" dirty="0">
                <a:latin typeface="Bahnschrift" panose="020B0502040204020203" pitchFamily="34" charset="0"/>
              </a:rPr>
              <a:t>GMI </a:t>
            </a:r>
            <a:r>
              <a:rPr lang="en-US" sz="2800" b="1" dirty="0" err="1">
                <a:latin typeface="Bahnschrift" panose="020B0502040204020203" pitchFamily="34" charset="0"/>
              </a:rPr>
              <a:t>pabalsta</a:t>
            </a:r>
            <a:r>
              <a:rPr lang="en-US" sz="2800" b="1" dirty="0">
                <a:latin typeface="Bahnschrift" panose="020B0502040204020203" pitchFamily="34" charset="0"/>
              </a:rPr>
              <a:t> </a:t>
            </a:r>
            <a:r>
              <a:rPr lang="lv-LV" sz="2800" b="1" dirty="0">
                <a:latin typeface="Bahnschrift" panose="020B0502040204020203" pitchFamily="34" charset="0"/>
              </a:rPr>
              <a:t>saņēmēju iztikšanas stratēģijām</a:t>
            </a:r>
            <a:endParaRPr lang="lv-LV" sz="2800" dirty="0"/>
          </a:p>
        </p:txBody>
      </p:sp>
      <p:sp>
        <p:nvSpPr>
          <p:cNvPr id="3" name="Content Placeholder 2">
            <a:extLst>
              <a:ext uri="{FF2B5EF4-FFF2-40B4-BE49-F238E27FC236}">
                <a16:creationId xmlns:a16="http://schemas.microsoft.com/office/drawing/2014/main" id="{C9C6A709-08E1-48DD-BCA2-124F149C2DDA}"/>
              </a:ext>
            </a:extLst>
          </p:cNvPr>
          <p:cNvSpPr>
            <a:spLocks noGrp="1"/>
          </p:cNvSpPr>
          <p:nvPr>
            <p:ph idx="1"/>
          </p:nvPr>
        </p:nvSpPr>
        <p:spPr>
          <a:xfrm>
            <a:off x="744280" y="1998922"/>
            <a:ext cx="11142920" cy="4054560"/>
          </a:xfrm>
        </p:spPr>
        <p:txBody>
          <a:bodyPr>
            <a:normAutofit fontScale="92500"/>
          </a:bodyPr>
          <a:lstStyle/>
          <a:p>
            <a:r>
              <a:rPr lang="lv-LV" dirty="0"/>
              <a:t>GMI saņēmēju iztikšanas stratēģijas lielākoties saistītas ar dažādām taupīšanas stratēģijām, kas tiek meklētas visās mājsaimniecības izdevumu pozīcijās:</a:t>
            </a:r>
          </a:p>
          <a:p>
            <a:pPr lvl="1"/>
            <a:r>
              <a:rPr lang="lv-LV" dirty="0"/>
              <a:t>Milzīgs atbalsts ir pārtikas un saimniecību preču pakas, pērk produktus ar atlaidi vai nocenotus produktus, 45% dārzeņus un ogas izaudzē savos piemājas dārzos </a:t>
            </a:r>
          </a:p>
          <a:p>
            <a:pPr lvl="1"/>
            <a:r>
              <a:rPr lang="lv-LV" dirty="0"/>
              <a:t>Kuriem mājoklī nav tekoša ūdens, izmanto pašvaldību vai nevalstisko organizāciju izveidotos higiēnas centrus vai pirtis</a:t>
            </a:r>
          </a:p>
          <a:p>
            <a:pPr lvl="1"/>
            <a:r>
              <a:rPr lang="lv-LV" dirty="0"/>
              <a:t>pašvaldības atbalsts komunālo maksājumu segšanai, komunālie maksājumi tiek maksāti nevis pilnībā, bet daļēji</a:t>
            </a:r>
          </a:p>
          <a:p>
            <a:pPr lvl="1"/>
            <a:r>
              <a:rPr lang="lv-LV" dirty="0"/>
              <a:t>tiek minimizēti visi izdevumi, kas saistīti ar sadzīves pakalpojumiem vai remontu (piemēram, matus apgriež pie paziņām vai paši)</a:t>
            </a:r>
          </a:p>
          <a:p>
            <a:pPr lvl="1"/>
            <a:r>
              <a:rPr lang="lv-LV" dirty="0"/>
              <a:t>Taupa uz </a:t>
            </a:r>
            <a:r>
              <a:rPr lang="lv-LV" dirty="0" err="1"/>
              <a:t>uz</a:t>
            </a:r>
            <a:r>
              <a:rPr lang="lv-LV" dirty="0"/>
              <a:t> veselības aprūpes pakalpojumiem</a:t>
            </a:r>
          </a:p>
          <a:p>
            <a:pPr lvl="1"/>
            <a:r>
              <a:rPr lang="lv-LV" dirty="0" err="1"/>
              <a:t>Aizņemās</a:t>
            </a:r>
            <a:r>
              <a:rPr lang="lv-LV" dirty="0"/>
              <a:t> naudu </a:t>
            </a:r>
          </a:p>
          <a:p>
            <a:pPr lvl="1"/>
            <a:r>
              <a:rPr lang="lv-LV" dirty="0"/>
              <a:t>Dažādu gadījuma darbu, haltūru meklēšana un veikšana</a:t>
            </a:r>
          </a:p>
          <a:p>
            <a:pPr lvl="1"/>
            <a:endParaRPr lang="en-US" dirty="0"/>
          </a:p>
          <a:p>
            <a:pPr lvl="1"/>
            <a:endParaRPr lang="lv-LV" dirty="0"/>
          </a:p>
          <a:p>
            <a:pPr lvl="1"/>
            <a:endParaRPr lang="en-US" dirty="0"/>
          </a:p>
          <a:p>
            <a:pPr lvl="1"/>
            <a:endParaRPr lang="en-US" dirty="0"/>
          </a:p>
          <a:p>
            <a:pPr lvl="1"/>
            <a:endParaRPr lang="lv-LV" dirty="0"/>
          </a:p>
        </p:txBody>
      </p:sp>
    </p:spTree>
    <p:extLst>
      <p:ext uri="{BB962C8B-B14F-4D97-AF65-F5344CB8AC3E}">
        <p14:creationId xmlns:p14="http://schemas.microsoft.com/office/powerpoint/2010/main" val="33483261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68CC4-0345-45B6-97E0-AB9B2F6EB389}"/>
              </a:ext>
            </a:extLst>
          </p:cNvPr>
          <p:cNvSpPr>
            <a:spLocks noGrp="1"/>
          </p:cNvSpPr>
          <p:nvPr>
            <p:ph type="title"/>
          </p:nvPr>
        </p:nvSpPr>
        <p:spPr/>
        <p:txBody>
          <a:bodyPr>
            <a:normAutofit/>
          </a:bodyPr>
          <a:lstStyle/>
          <a:p>
            <a:pPr algn="ctr"/>
            <a:r>
              <a:rPr lang="lv-LV" sz="2800" b="1" dirty="0">
                <a:latin typeface="Bahnschrift" panose="020B0502040204020203" pitchFamily="34" charset="0"/>
              </a:rPr>
              <a:t>padziļināts izvērtējums par </a:t>
            </a:r>
            <a:br>
              <a:rPr lang="en-US" sz="2800" b="1" dirty="0">
                <a:latin typeface="Bahnschrift" panose="020B0502040204020203" pitchFamily="34" charset="0"/>
              </a:rPr>
            </a:br>
            <a:r>
              <a:rPr lang="lv-LV" sz="2800" b="1" dirty="0">
                <a:latin typeface="Bahnschrift" panose="020B0502040204020203" pitchFamily="34" charset="0"/>
              </a:rPr>
              <a:t>GMI saņēmēju iztikšanas stratēģijām</a:t>
            </a:r>
            <a:endParaRPr lang="lv-LV" sz="2800" dirty="0"/>
          </a:p>
        </p:txBody>
      </p:sp>
      <p:sp>
        <p:nvSpPr>
          <p:cNvPr id="3" name="Content Placeholder 2">
            <a:extLst>
              <a:ext uri="{FF2B5EF4-FFF2-40B4-BE49-F238E27FC236}">
                <a16:creationId xmlns:a16="http://schemas.microsoft.com/office/drawing/2014/main" id="{0F51DE0D-11C3-4DEB-8E5A-3B2C2ABA38B5}"/>
              </a:ext>
            </a:extLst>
          </p:cNvPr>
          <p:cNvSpPr>
            <a:spLocks noGrp="1"/>
          </p:cNvSpPr>
          <p:nvPr>
            <p:ph idx="1"/>
          </p:nvPr>
        </p:nvSpPr>
        <p:spPr>
          <a:xfrm>
            <a:off x="1451579" y="2015732"/>
            <a:ext cx="9603275" cy="3725849"/>
          </a:xfrm>
        </p:spPr>
        <p:txBody>
          <a:bodyPr>
            <a:normAutofit fontScale="85000" lnSpcReduction="10000"/>
          </a:bodyPr>
          <a:lstStyle/>
          <a:p>
            <a:r>
              <a:rPr lang="lv-LV" dirty="0">
                <a:latin typeface="Bahnschrift" panose="020B0502040204020203" pitchFamily="34" charset="0"/>
              </a:rPr>
              <a:t>Regulāras minimālo ienākumu sliekšņu pārskatīšanas vajadzības identificēšana un ievērošana</a:t>
            </a:r>
            <a:endParaRPr lang="en-US" dirty="0">
              <a:latin typeface="Bahnschrift" panose="020B0502040204020203" pitchFamily="34" charset="0"/>
            </a:endParaRPr>
          </a:p>
          <a:p>
            <a:r>
              <a:rPr lang="lv-LV" dirty="0">
                <a:latin typeface="Bahnschrift" panose="020B0502040204020203" pitchFamily="34" charset="0"/>
              </a:rPr>
              <a:t>GMI pabalsta saņēmēju situācijas uzlabošanai nepieciešami dažādi kompleksi atbalsta pasākumi</a:t>
            </a:r>
            <a:endParaRPr lang="en-US" dirty="0">
              <a:latin typeface="Bahnschrift" panose="020B0502040204020203" pitchFamily="34" charset="0"/>
            </a:endParaRPr>
          </a:p>
          <a:p>
            <a:r>
              <a:rPr lang="lv-LV" dirty="0">
                <a:latin typeface="Bahnschrift" panose="020B0502040204020203" pitchFamily="34" charset="0"/>
              </a:rPr>
              <a:t>Vajadzība novērst riskus, ka GMI pabalsta apmēra paaugstināšana sekmēs potenciālo pabalsta saņēmēju motivācijas samazināšanos meklēt darbu</a:t>
            </a:r>
            <a:endParaRPr lang="en-US" dirty="0">
              <a:latin typeface="Bahnschrift" panose="020B0502040204020203" pitchFamily="34" charset="0"/>
            </a:endParaRPr>
          </a:p>
          <a:p>
            <a:r>
              <a:rPr lang="lv-LV" dirty="0">
                <a:latin typeface="Bahnschrift" panose="020B0502040204020203" pitchFamily="34" charset="0"/>
              </a:rPr>
              <a:t>Preventīvu pasākumu veikšana smaga fiziska darba nozarēs, lai mazinātu potenciālu darba zaudējumu nākotnē veselības problēmu dēļ un nokļūšanu GMI pabalsta saņēmēju statusā</a:t>
            </a:r>
            <a:endParaRPr lang="en-US" dirty="0">
              <a:latin typeface="Bahnschrift" panose="020B0502040204020203" pitchFamily="34" charset="0"/>
            </a:endParaRPr>
          </a:p>
          <a:p>
            <a:r>
              <a:rPr lang="lv-LV" dirty="0">
                <a:latin typeface="Bahnschrift" panose="020B0502040204020203" pitchFamily="34" charset="0"/>
              </a:rPr>
              <a:t>Nepieciešamība celt vispārējas lasīt un rakstīt prasmes pieaugušajiem</a:t>
            </a:r>
            <a:endParaRPr lang="en-US" dirty="0">
              <a:latin typeface="Bahnschrift" panose="020B0502040204020203" pitchFamily="34" charset="0"/>
            </a:endParaRPr>
          </a:p>
          <a:p>
            <a:r>
              <a:rPr lang="lv-LV" dirty="0">
                <a:latin typeface="Bahnschrift" panose="020B0502040204020203" pitchFamily="34" charset="0"/>
              </a:rPr>
              <a:t>Vajadzība turpināt aktīvās nodarbinātības pasākumu piedāvājumu ilgstošajiem bezdarbniekiem, it īpaši, augsta bezdarba riska teritorijās</a:t>
            </a:r>
          </a:p>
        </p:txBody>
      </p:sp>
    </p:spTree>
    <p:extLst>
      <p:ext uri="{BB962C8B-B14F-4D97-AF65-F5344CB8AC3E}">
        <p14:creationId xmlns:p14="http://schemas.microsoft.com/office/powerpoint/2010/main" val="1884769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55EEB-BB78-4918-9FB0-BD709662DA68}"/>
              </a:ext>
            </a:extLst>
          </p:cNvPr>
          <p:cNvSpPr>
            <a:spLocks noGrp="1"/>
          </p:cNvSpPr>
          <p:nvPr>
            <p:ph type="title"/>
          </p:nvPr>
        </p:nvSpPr>
        <p:spPr/>
        <p:txBody>
          <a:bodyPr>
            <a:normAutofit/>
          </a:bodyPr>
          <a:lstStyle/>
          <a:p>
            <a:pPr algn="ctr"/>
            <a:r>
              <a:rPr lang="lv-LV" sz="2400" b="1" dirty="0">
                <a:latin typeface="Bahnschrift" panose="020B0502040204020203" pitchFamily="34" charset="0"/>
              </a:rPr>
              <a:t>padziļināts izvērtējums par valsts sociālā nodrošinājuma pabalsta saņēmējiem</a:t>
            </a:r>
            <a:r>
              <a:rPr lang="en-US" sz="2400" b="1" dirty="0">
                <a:latin typeface="Bahnschrift" panose="020B0502040204020203" pitchFamily="34" charset="0"/>
              </a:rPr>
              <a:t> (2022) </a:t>
            </a:r>
            <a:endParaRPr lang="lv-LV" sz="2400" b="1" dirty="0">
              <a:latin typeface="Bahnschrift" panose="020B0502040204020203" pitchFamily="34" charset="0"/>
            </a:endParaRPr>
          </a:p>
        </p:txBody>
      </p:sp>
      <p:sp>
        <p:nvSpPr>
          <p:cNvPr id="3" name="Content Placeholder 2">
            <a:extLst>
              <a:ext uri="{FF2B5EF4-FFF2-40B4-BE49-F238E27FC236}">
                <a16:creationId xmlns:a16="http://schemas.microsoft.com/office/drawing/2014/main" id="{9FF51B4A-3AE4-4FE9-9570-B84162E0F810}"/>
              </a:ext>
            </a:extLst>
          </p:cNvPr>
          <p:cNvSpPr>
            <a:spLocks noGrp="1"/>
          </p:cNvSpPr>
          <p:nvPr>
            <p:ph idx="1"/>
          </p:nvPr>
        </p:nvSpPr>
        <p:spPr>
          <a:xfrm>
            <a:off x="932688" y="1947672"/>
            <a:ext cx="10817351" cy="4023359"/>
          </a:xfrm>
        </p:spPr>
        <p:txBody>
          <a:bodyPr>
            <a:normAutofit fontScale="92500" lnSpcReduction="20000"/>
          </a:bodyPr>
          <a:lstStyle/>
          <a:p>
            <a:r>
              <a:rPr lang="lv-LV" dirty="0">
                <a:latin typeface="Bahnschrift" panose="020B0502040204020203" pitchFamily="34" charset="0"/>
              </a:rPr>
              <a:t>Valsts sociālā nodrošinājuma pabalsta (VSNP) saņēmēju vidū (gan starp pensijas vecuma personām, gan personām ar invaliditāti*) vairāk ir vīriešu</a:t>
            </a:r>
          </a:p>
          <a:p>
            <a:r>
              <a:rPr lang="lv-LV" dirty="0">
                <a:latin typeface="Bahnschrift" panose="020B0502040204020203" pitchFamily="34" charset="0"/>
              </a:rPr>
              <a:t>Galvenie iemesli, kāpēc VSNP saņēmēji nav ieguvuši nepieciešamo darba stāžu:</a:t>
            </a:r>
          </a:p>
          <a:p>
            <a:pPr lvl="1"/>
            <a:r>
              <a:rPr lang="lv-LV" dirty="0">
                <a:latin typeface="Bahnschrift" panose="020B0502040204020203" pitchFamily="34" charset="0"/>
              </a:rPr>
              <a:t>Strādājis bez darba līguma (lielākoties darba devējs nevēlējās pieņemt darbā oficiāli)</a:t>
            </a:r>
          </a:p>
          <a:p>
            <a:pPr lvl="1"/>
            <a:r>
              <a:rPr lang="lv-LV" dirty="0">
                <a:latin typeface="Bahnschrift" panose="020B0502040204020203" pitchFamily="34" charset="0"/>
              </a:rPr>
              <a:t>Bija grūtības ar darba atrašanu savā dzīvesvietā </a:t>
            </a:r>
          </a:p>
          <a:p>
            <a:pPr lvl="1"/>
            <a:r>
              <a:rPr lang="lv-LV" dirty="0">
                <a:latin typeface="Bahnschrift" panose="020B0502040204020203" pitchFamily="34" charset="0"/>
              </a:rPr>
              <a:t>Atzītais darbs stāžs pirms 1991.gada mazāks par nostrādāto darba laiku</a:t>
            </a:r>
          </a:p>
          <a:p>
            <a:r>
              <a:rPr lang="lv-LV" dirty="0">
                <a:latin typeface="Bahnschrift" panose="020B0502040204020203" pitchFamily="34" charset="0"/>
              </a:rPr>
              <a:t>19% no aptaujātajiem respondentiem norādīja, ka šobrīd ir oficiālās darba attiecībās (26% no personām ar invaliditāti un 2% no pensijas vecumu sasniegušajiem)</a:t>
            </a:r>
          </a:p>
          <a:p>
            <a:r>
              <a:rPr lang="lv-LV" dirty="0">
                <a:latin typeface="Bahnschrift" panose="020B0502040204020203" pitchFamily="34" charset="0"/>
              </a:rPr>
              <a:t>63% norāda, ka viņiem nav ne trūcīgas, ne maznodrošinātas personas statusa</a:t>
            </a:r>
          </a:p>
          <a:p>
            <a:endParaRPr lang="lv-LV" sz="1300" dirty="0">
              <a:latin typeface="Bahnschrift" panose="020B0502040204020203" pitchFamily="34" charset="0"/>
            </a:endParaRPr>
          </a:p>
          <a:p>
            <a:pPr marL="0" indent="0">
              <a:buNone/>
            </a:pPr>
            <a:r>
              <a:rPr lang="lv-LV" sz="1600" dirty="0">
                <a:latin typeface="Bahnschrift" panose="020B0502040204020203" pitchFamily="34" charset="0"/>
              </a:rPr>
              <a:t>* Izņemot personas ar invaliditāti kopš bērnības</a:t>
            </a:r>
          </a:p>
        </p:txBody>
      </p:sp>
    </p:spTree>
    <p:extLst>
      <p:ext uri="{BB962C8B-B14F-4D97-AF65-F5344CB8AC3E}">
        <p14:creationId xmlns:p14="http://schemas.microsoft.com/office/powerpoint/2010/main" val="18766729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920E2-EB0B-4AED-88B5-A4D9B3E49841}"/>
              </a:ext>
            </a:extLst>
          </p:cNvPr>
          <p:cNvSpPr>
            <a:spLocks noGrp="1"/>
          </p:cNvSpPr>
          <p:nvPr>
            <p:ph type="title"/>
          </p:nvPr>
        </p:nvSpPr>
        <p:spPr>
          <a:xfrm>
            <a:off x="414670" y="804520"/>
            <a:ext cx="11557589" cy="587136"/>
          </a:xfrm>
        </p:spPr>
        <p:txBody>
          <a:bodyPr>
            <a:normAutofit fontScale="90000"/>
          </a:bodyPr>
          <a:lstStyle/>
          <a:p>
            <a:pPr algn="ctr"/>
            <a:r>
              <a:rPr lang="lv-LV" sz="2800" b="1" dirty="0">
                <a:latin typeface="Bahnschrift" panose="020B0502040204020203" pitchFamily="34" charset="0"/>
              </a:rPr>
              <a:t>padziļināts izvērtējums par maznodrošinātām personām</a:t>
            </a:r>
            <a:r>
              <a:rPr lang="en-US" sz="2800" b="1" dirty="0">
                <a:latin typeface="Bahnschrift" panose="020B0502040204020203" pitchFamily="34" charset="0"/>
              </a:rPr>
              <a:t> </a:t>
            </a:r>
            <a:r>
              <a:rPr lang="en-US" sz="2800" dirty="0">
                <a:latin typeface="Bahnschrift" panose="020B0502040204020203" pitchFamily="34" charset="0"/>
              </a:rPr>
              <a:t>(</a:t>
            </a:r>
            <a:r>
              <a:rPr lang="en-US" sz="2800" dirty="0" err="1">
                <a:latin typeface="Bahnschrift" panose="020B0502040204020203" pitchFamily="34" charset="0"/>
              </a:rPr>
              <a:t>dati</a:t>
            </a:r>
            <a:r>
              <a:rPr lang="en-US" sz="2800" dirty="0">
                <a:latin typeface="Bahnschrift" panose="020B0502040204020203" pitchFamily="34" charset="0"/>
              </a:rPr>
              <a:t>) </a:t>
            </a:r>
            <a:endParaRPr lang="lv-LV" sz="2800" dirty="0">
              <a:latin typeface="Bahnschrift" panose="020B0502040204020203" pitchFamily="34" charset="0"/>
            </a:endParaRPr>
          </a:p>
        </p:txBody>
      </p:sp>
      <p:sp>
        <p:nvSpPr>
          <p:cNvPr id="3" name="Content Placeholder 2">
            <a:extLst>
              <a:ext uri="{FF2B5EF4-FFF2-40B4-BE49-F238E27FC236}">
                <a16:creationId xmlns:a16="http://schemas.microsoft.com/office/drawing/2014/main" id="{6A3C9282-4AAA-49B8-9CDB-660421EBF5B7}"/>
              </a:ext>
            </a:extLst>
          </p:cNvPr>
          <p:cNvSpPr>
            <a:spLocks noGrp="1"/>
          </p:cNvSpPr>
          <p:nvPr>
            <p:ph idx="1"/>
          </p:nvPr>
        </p:nvSpPr>
        <p:spPr>
          <a:xfrm>
            <a:off x="1515587" y="2445500"/>
            <a:ext cx="9603275" cy="3450613"/>
          </a:xfrm>
        </p:spPr>
        <p:txBody>
          <a:bodyPr/>
          <a:lstStyle/>
          <a:p>
            <a:r>
              <a:rPr lang="lv-LV" dirty="0"/>
              <a:t>Maznodrošinātās personas lielākajā daļā gadījumu ir atsevišķi dzīvojošas sievietes pensijas vecumā (65-79 gadi) un personas ar invaliditāti (pārsvarā dzīvo Rīgā un Latgalē)</a:t>
            </a:r>
          </a:p>
          <a:p>
            <a:r>
              <a:rPr lang="lv-LV" dirty="0"/>
              <a:t>Galvenie statusa iegūšanas iemesli ir zemās vecuma pensijas (zemas algas vai darbs nedeklarēti; nevar pierādīt savu padomju laikos uzkrāto darba stāžu)</a:t>
            </a:r>
          </a:p>
          <a:p>
            <a:pPr marL="0" indent="0">
              <a:buNone/>
            </a:pPr>
            <a:endParaRPr lang="lv-LV" dirty="0"/>
          </a:p>
        </p:txBody>
      </p:sp>
    </p:spTree>
    <p:extLst>
      <p:ext uri="{BB962C8B-B14F-4D97-AF65-F5344CB8AC3E}">
        <p14:creationId xmlns:p14="http://schemas.microsoft.com/office/powerpoint/2010/main" val="2857860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386EB-4E63-4519-BFE7-CBAFD9EA7BC3}"/>
              </a:ext>
            </a:extLst>
          </p:cNvPr>
          <p:cNvSpPr>
            <a:spLocks noGrp="1"/>
          </p:cNvSpPr>
          <p:nvPr>
            <p:ph type="title"/>
          </p:nvPr>
        </p:nvSpPr>
        <p:spPr>
          <a:xfrm>
            <a:off x="786809" y="953375"/>
            <a:ext cx="11174819" cy="587136"/>
          </a:xfrm>
        </p:spPr>
        <p:txBody>
          <a:bodyPr>
            <a:normAutofit fontScale="90000"/>
          </a:bodyPr>
          <a:lstStyle/>
          <a:p>
            <a:pPr algn="ctr"/>
            <a:r>
              <a:rPr lang="lv-LV" sz="2800" b="1" dirty="0">
                <a:latin typeface="Bahnschrift" panose="020B0502040204020203" pitchFamily="34" charset="0"/>
              </a:rPr>
              <a:t>padziļināts izvērtējums par maznodrošinātām personām</a:t>
            </a:r>
            <a:r>
              <a:rPr lang="en-US" sz="2800" b="1" dirty="0">
                <a:latin typeface="Bahnschrift" panose="020B0502040204020203" pitchFamily="34" charset="0"/>
              </a:rPr>
              <a:t> (2022)</a:t>
            </a:r>
            <a:r>
              <a:rPr lang="en-US" sz="2800" dirty="0">
                <a:latin typeface="Bahnschrift" panose="020B0502040204020203" pitchFamily="34" charset="0"/>
              </a:rPr>
              <a:t> </a:t>
            </a:r>
            <a:endParaRPr lang="lv-LV" sz="2800" dirty="0"/>
          </a:p>
        </p:txBody>
      </p:sp>
      <p:sp>
        <p:nvSpPr>
          <p:cNvPr id="3" name="Content Placeholder 2">
            <a:extLst>
              <a:ext uri="{FF2B5EF4-FFF2-40B4-BE49-F238E27FC236}">
                <a16:creationId xmlns:a16="http://schemas.microsoft.com/office/drawing/2014/main" id="{0586AF42-FB9A-4A37-BAD8-26FC3245375F}"/>
              </a:ext>
            </a:extLst>
          </p:cNvPr>
          <p:cNvSpPr>
            <a:spLocks noGrp="1"/>
          </p:cNvSpPr>
          <p:nvPr>
            <p:ph idx="1"/>
          </p:nvPr>
        </p:nvSpPr>
        <p:spPr>
          <a:xfrm>
            <a:off x="1148317" y="1913860"/>
            <a:ext cx="10271050" cy="4125433"/>
          </a:xfrm>
        </p:spPr>
        <p:txBody>
          <a:bodyPr>
            <a:normAutofit fontScale="85000" lnSpcReduction="10000"/>
          </a:bodyPr>
          <a:lstStyle/>
          <a:p>
            <a:r>
              <a:rPr lang="lv-LV" dirty="0"/>
              <a:t>Paaugstinot maznodrošinātas mājsaimniecības ienākumu maksimālo slieksni</a:t>
            </a:r>
            <a:r>
              <a:rPr lang="en-US" dirty="0"/>
              <a:t>,</a:t>
            </a:r>
            <a:r>
              <a:rPr lang="lv-LV" dirty="0"/>
              <a:t> jānodrošina, lai pastāvētu atbilstoša starpība starp sliekšņa augstāko vērtību un valstī noteikto minimālo algu, lai saglabātu darbspējīgo iedzīvotāju ieguvumu no nodarbinātības arī zema atalgojuma grupās</a:t>
            </a:r>
            <a:endParaRPr lang="en-US" dirty="0"/>
          </a:p>
          <a:p>
            <a:r>
              <a:rPr lang="lv-LV" dirty="0"/>
              <a:t>Pensijas vecuma personas, kam piešķirts maznodrošinātas personas statuss, var uz laiku zaudēt to, ja pensijas indeksācijas rezultātā, kas notiek katru gadu rudenī, viņas pensija pārsniedz maznodrošinātas personas maksimālo ienākumu slieksni</a:t>
            </a:r>
            <a:endParaRPr lang="en-US" dirty="0"/>
          </a:p>
          <a:p>
            <a:r>
              <a:rPr lang="lv-LV" dirty="0"/>
              <a:t>Pastāv maznodrošināto personu ienākumu sliekšņu atšķirības pašvaldībās Latvijā, t.sk., arī viena reģiona ietvaros</a:t>
            </a:r>
            <a:endParaRPr lang="en-US" dirty="0"/>
          </a:p>
          <a:p>
            <a:r>
              <a:rPr lang="en-US" dirty="0"/>
              <a:t>M</a:t>
            </a:r>
            <a:r>
              <a:rPr lang="lv-LV" dirty="0" err="1"/>
              <a:t>aznodrošinātajām</a:t>
            </a:r>
            <a:r>
              <a:rPr lang="lv-LV" dirty="0"/>
              <a:t> nav pieejams valsts līmeņa atvieglojums pacienta iemaksai</a:t>
            </a:r>
            <a:endParaRPr lang="en-US" dirty="0"/>
          </a:p>
          <a:p>
            <a:r>
              <a:rPr lang="lv-LV" dirty="0"/>
              <a:t>Pensijas vecuma personas, īpaši, 80 un vairāk gadu vecumā, saskaras ar grūtībām izpildīt administratīvās prasības iesniegt bankas kontu izdrukas ienākumu apliecināšanai</a:t>
            </a:r>
            <a:endParaRPr lang="en-US" dirty="0"/>
          </a:p>
          <a:p>
            <a:r>
              <a:rPr lang="lv-LV" dirty="0"/>
              <a:t>Izslēdzošo faktoru starpā, kas liedz saņemt maznodrošinātā statusu, šobrīd ir zemes īpašums vairāk kā 5 ha </a:t>
            </a:r>
          </a:p>
        </p:txBody>
      </p:sp>
    </p:spTree>
    <p:extLst>
      <p:ext uri="{BB962C8B-B14F-4D97-AF65-F5344CB8AC3E}">
        <p14:creationId xmlns:p14="http://schemas.microsoft.com/office/powerpoint/2010/main" val="3139992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07A8AC9-C91C-4B85-ADF2-FB5E6434CC48}"/>
              </a:ext>
            </a:extLst>
          </p:cNvPr>
          <p:cNvSpPr>
            <a:spLocks noGrp="1"/>
          </p:cNvSpPr>
          <p:nvPr>
            <p:ph type="ctrTitle" idx="4294967295"/>
          </p:nvPr>
        </p:nvSpPr>
        <p:spPr>
          <a:xfrm>
            <a:off x="1777206" y="1896842"/>
            <a:ext cx="8993575" cy="2541587"/>
          </a:xfrm>
        </p:spPr>
        <p:txBody>
          <a:bodyPr>
            <a:normAutofit/>
          </a:bodyPr>
          <a:lstStyle/>
          <a:p>
            <a:r>
              <a:rPr lang="lv-LV" sz="2400" dirty="0">
                <a:latin typeface="Bahnschrift" panose="020B0502040204020203" pitchFamily="34" charset="0"/>
              </a:rPr>
              <a:t>Ar pētījumiem var iepazīties L</a:t>
            </a:r>
            <a:r>
              <a:rPr lang="en-US" sz="2400" dirty="0" err="1">
                <a:latin typeface="Bahnschrift" panose="020B0502040204020203" pitchFamily="34" charset="0"/>
              </a:rPr>
              <a:t>abklājības</a:t>
            </a:r>
            <a:r>
              <a:rPr lang="en-US" sz="2400" dirty="0">
                <a:latin typeface="Bahnschrift" panose="020B0502040204020203" pitchFamily="34" charset="0"/>
              </a:rPr>
              <a:t> </a:t>
            </a:r>
            <a:r>
              <a:rPr lang="en-US" sz="2400" dirty="0" err="1">
                <a:latin typeface="Bahnschrift" panose="020B0502040204020203" pitchFamily="34" charset="0"/>
              </a:rPr>
              <a:t>ministrijas</a:t>
            </a:r>
            <a:r>
              <a:rPr lang="lv-LV" sz="2400" dirty="0">
                <a:latin typeface="Bahnschrift" panose="020B0502040204020203" pitchFamily="34" charset="0"/>
              </a:rPr>
              <a:t> mājas lapā</a:t>
            </a:r>
            <a:r>
              <a:rPr lang="en-US" sz="2400" dirty="0">
                <a:latin typeface="Bahnschrift" panose="020B0502040204020203" pitchFamily="34" charset="0"/>
              </a:rPr>
              <a:t>:</a:t>
            </a:r>
            <a:br>
              <a:rPr lang="en-US" sz="2400" dirty="0">
                <a:latin typeface="Bahnschrift" panose="020B0502040204020203" pitchFamily="34" charset="0"/>
              </a:rPr>
            </a:br>
            <a:br>
              <a:rPr lang="en-US" sz="2400" dirty="0">
                <a:latin typeface="Bahnschrift" panose="020B0502040204020203" pitchFamily="34" charset="0"/>
              </a:rPr>
            </a:br>
            <a:r>
              <a:rPr lang="en-US" sz="2400" dirty="0">
                <a:latin typeface="Bahnschrift" panose="020B0502040204020203" pitchFamily="34" charset="0"/>
                <a:hlinkClick r:id="rId2"/>
              </a:rPr>
              <a:t>https://www.lm.gov.lv/lv/projekts/ikgadejs-nabadzibas-un-socialas-atstumtibas-mazinasanas-ricibpolitikas-izvertejums</a:t>
            </a:r>
            <a:r>
              <a:rPr lang="en-US" sz="2400" dirty="0">
                <a:latin typeface="Bahnschrift" panose="020B0502040204020203" pitchFamily="34" charset="0"/>
              </a:rPr>
              <a:t> </a:t>
            </a:r>
            <a:br>
              <a:rPr lang="en-US" sz="2400" dirty="0">
                <a:latin typeface="Bahnschrift" panose="020B0502040204020203" pitchFamily="34" charset="0"/>
              </a:rPr>
            </a:br>
            <a:endParaRPr lang="lv-LV" sz="2400" dirty="0">
              <a:latin typeface="Bahnschrift" panose="020B0502040204020203" pitchFamily="34" charset="0"/>
            </a:endParaRPr>
          </a:p>
        </p:txBody>
      </p:sp>
    </p:spTree>
    <p:extLst>
      <p:ext uri="{BB962C8B-B14F-4D97-AF65-F5344CB8AC3E}">
        <p14:creationId xmlns:p14="http://schemas.microsoft.com/office/powerpoint/2010/main" val="688525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CF933-2AFB-4397-B24D-83467CC002B3}"/>
              </a:ext>
            </a:extLst>
          </p:cNvPr>
          <p:cNvSpPr>
            <a:spLocks noGrp="1"/>
          </p:cNvSpPr>
          <p:nvPr>
            <p:ph type="title"/>
          </p:nvPr>
        </p:nvSpPr>
        <p:spPr>
          <a:xfrm>
            <a:off x="1451579" y="416893"/>
            <a:ext cx="9603275" cy="1049235"/>
          </a:xfrm>
        </p:spPr>
        <p:txBody>
          <a:bodyPr>
            <a:normAutofit fontScale="90000"/>
          </a:bodyPr>
          <a:lstStyle/>
          <a:p>
            <a:pPr algn="ctr"/>
            <a:r>
              <a:rPr lang="lv-LV" dirty="0">
                <a:latin typeface="Bahnschrift" panose="020B0502040204020203" pitchFamily="34" charset="0"/>
              </a:rPr>
              <a:t>Nabadzības un  sociālās atstumtības riska Statistikas datu tendences dzimumu griezumā (2012-2020)</a:t>
            </a:r>
          </a:p>
        </p:txBody>
      </p:sp>
      <p:sp>
        <p:nvSpPr>
          <p:cNvPr id="3" name="Content Placeholder 2">
            <a:extLst>
              <a:ext uri="{FF2B5EF4-FFF2-40B4-BE49-F238E27FC236}">
                <a16:creationId xmlns:a16="http://schemas.microsoft.com/office/drawing/2014/main" id="{F2D687AA-308B-4795-ADF9-A9E45E2F92C6}"/>
              </a:ext>
            </a:extLst>
          </p:cNvPr>
          <p:cNvSpPr>
            <a:spLocks noGrp="1"/>
          </p:cNvSpPr>
          <p:nvPr>
            <p:ph idx="1"/>
          </p:nvPr>
        </p:nvSpPr>
        <p:spPr>
          <a:xfrm>
            <a:off x="1451579" y="2176670"/>
            <a:ext cx="9603275" cy="3289675"/>
          </a:xfrm>
        </p:spPr>
        <p:txBody>
          <a:bodyPr>
            <a:normAutofit/>
          </a:bodyPr>
          <a:lstStyle/>
          <a:p>
            <a:r>
              <a:rPr lang="lv-LV" dirty="0">
                <a:latin typeface="Bahnschrift" panose="020B0502040204020203" pitchFamily="34" charset="0"/>
              </a:rPr>
              <a:t>Nabadzības riska indekss pēc dzimuma</a:t>
            </a:r>
          </a:p>
          <a:p>
            <a:r>
              <a:rPr lang="lv-LV" dirty="0">
                <a:latin typeface="Bahnschrift" panose="020B0502040204020203" pitchFamily="34" charset="0"/>
              </a:rPr>
              <a:t>Nabadzības riska indekss pēc vecuma dzimum</a:t>
            </a:r>
            <a:r>
              <a:rPr lang="en-US" dirty="0">
                <a:latin typeface="Bahnschrift" panose="020B0502040204020203" pitchFamily="34" charset="0"/>
              </a:rPr>
              <a:t>u</a:t>
            </a:r>
            <a:r>
              <a:rPr lang="lv-LV" dirty="0">
                <a:latin typeface="Bahnschrift" panose="020B0502040204020203" pitchFamily="34" charset="0"/>
              </a:rPr>
              <a:t> griezumā</a:t>
            </a:r>
          </a:p>
          <a:p>
            <a:r>
              <a:rPr lang="lv-LV" dirty="0">
                <a:latin typeface="Bahnschrift" panose="020B0502040204020203" pitchFamily="34" charset="0"/>
              </a:rPr>
              <a:t>Nabadzības riska indekss pēc ekonomiskās aktivitātes dzimum</a:t>
            </a:r>
            <a:r>
              <a:rPr lang="en-US" dirty="0">
                <a:latin typeface="Bahnschrift" panose="020B0502040204020203" pitchFamily="34" charset="0"/>
              </a:rPr>
              <a:t>u</a:t>
            </a:r>
            <a:r>
              <a:rPr lang="lv-LV" dirty="0">
                <a:latin typeface="Bahnschrift" panose="020B0502040204020203" pitchFamily="34" charset="0"/>
              </a:rPr>
              <a:t> griezumā</a:t>
            </a:r>
            <a:endParaRPr lang="en-US" dirty="0">
              <a:latin typeface="Bahnschrift" panose="020B0502040204020203" pitchFamily="34" charset="0"/>
            </a:endParaRPr>
          </a:p>
          <a:p>
            <a:r>
              <a:rPr lang="lv-LV" dirty="0">
                <a:latin typeface="Bahnschrift" panose="020B0502040204020203" pitchFamily="34" charset="0"/>
              </a:rPr>
              <a:t>Nabadzības riska indekss pēc mājsaimniecību veida dzimum</a:t>
            </a:r>
            <a:r>
              <a:rPr lang="en-US" dirty="0">
                <a:latin typeface="Bahnschrift" panose="020B0502040204020203" pitchFamily="34" charset="0"/>
              </a:rPr>
              <a:t>u</a:t>
            </a:r>
            <a:r>
              <a:rPr lang="lv-LV" dirty="0">
                <a:latin typeface="Bahnschrift" panose="020B0502040204020203" pitchFamily="34" charset="0"/>
              </a:rPr>
              <a:t> griezumā</a:t>
            </a:r>
          </a:p>
          <a:p>
            <a:r>
              <a:rPr lang="lv-LV" dirty="0">
                <a:latin typeface="Bahnschrift" panose="020B0502040204020203" pitchFamily="34" charset="0"/>
              </a:rPr>
              <a:t>Strādājošo nabadzības riska indekss pēc dzimuma</a:t>
            </a:r>
          </a:p>
          <a:p>
            <a:r>
              <a:rPr lang="lv-LV" dirty="0">
                <a:latin typeface="Bahnschrift" panose="020B0502040204020203" pitchFamily="34" charset="0"/>
              </a:rPr>
              <a:t>Materiālā </a:t>
            </a:r>
            <a:r>
              <a:rPr lang="en-US" dirty="0">
                <a:latin typeface="Bahnschrift" panose="020B0502040204020203" pitchFamily="34" charset="0"/>
              </a:rPr>
              <a:t>un </a:t>
            </a:r>
            <a:r>
              <a:rPr lang="lv-LV" dirty="0">
                <a:latin typeface="Bahnschrift" panose="020B0502040204020203" pitchFamily="34" charset="0"/>
              </a:rPr>
              <a:t>sociālā </a:t>
            </a:r>
            <a:r>
              <a:rPr lang="lv-LV" dirty="0" err="1">
                <a:latin typeface="Bahnschrift" panose="020B0502040204020203" pitchFamily="34" charset="0"/>
              </a:rPr>
              <a:t>nenodrošinātība</a:t>
            </a:r>
            <a:r>
              <a:rPr lang="lv-LV" dirty="0">
                <a:latin typeface="Bahnschrift" panose="020B0502040204020203" pitchFamily="34" charset="0"/>
              </a:rPr>
              <a:t> pēc dzimuma</a:t>
            </a:r>
          </a:p>
          <a:p>
            <a:endParaRPr lang="en-US" dirty="0"/>
          </a:p>
          <a:p>
            <a:endParaRPr lang="en-US" dirty="0"/>
          </a:p>
          <a:p>
            <a:endParaRPr lang="lv-LV" dirty="0"/>
          </a:p>
        </p:txBody>
      </p:sp>
    </p:spTree>
    <p:extLst>
      <p:ext uri="{BB962C8B-B14F-4D97-AF65-F5344CB8AC3E}">
        <p14:creationId xmlns:p14="http://schemas.microsoft.com/office/powerpoint/2010/main" val="1219988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915DA-E82A-443F-8916-975B83C9C834}"/>
              </a:ext>
            </a:extLst>
          </p:cNvPr>
          <p:cNvSpPr>
            <a:spLocks noGrp="1"/>
          </p:cNvSpPr>
          <p:nvPr>
            <p:ph type="title"/>
          </p:nvPr>
        </p:nvSpPr>
        <p:spPr/>
        <p:txBody>
          <a:bodyPr/>
          <a:lstStyle/>
          <a:p>
            <a:pPr algn="ctr"/>
            <a:r>
              <a:rPr lang="lv-LV" dirty="0">
                <a:latin typeface="Bahnschrift" panose="020B0502040204020203" pitchFamily="34" charset="0"/>
              </a:rPr>
              <a:t>Nabadzības riska indekss pēc dzimuma</a:t>
            </a:r>
            <a:br>
              <a:rPr lang="lv-LV" dirty="0">
                <a:latin typeface="Bahnschrift" panose="020B0502040204020203" pitchFamily="34" charset="0"/>
              </a:rPr>
            </a:br>
            <a:endParaRPr lang="lv-LV" dirty="0"/>
          </a:p>
        </p:txBody>
      </p:sp>
      <p:graphicFrame>
        <p:nvGraphicFramePr>
          <p:cNvPr id="6" name="Chart 5">
            <a:extLst>
              <a:ext uri="{FF2B5EF4-FFF2-40B4-BE49-F238E27FC236}">
                <a16:creationId xmlns:a16="http://schemas.microsoft.com/office/drawing/2014/main" id="{0D558E9E-8044-4531-8F1D-98590999607A}"/>
              </a:ext>
            </a:extLst>
          </p:cNvPr>
          <p:cNvGraphicFramePr>
            <a:graphicFrameLocks/>
          </p:cNvGraphicFramePr>
          <p:nvPr>
            <p:extLst>
              <p:ext uri="{D42A27DB-BD31-4B8C-83A1-F6EECF244321}">
                <p14:modId xmlns:p14="http://schemas.microsoft.com/office/powerpoint/2010/main" val="2734616975"/>
              </p:ext>
            </p:extLst>
          </p:nvPr>
        </p:nvGraphicFramePr>
        <p:xfrm>
          <a:off x="1200560" y="2136912"/>
          <a:ext cx="9889434" cy="359796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16865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A69BF-E456-4E61-B443-C8E87C399555}"/>
              </a:ext>
            </a:extLst>
          </p:cNvPr>
          <p:cNvSpPr>
            <a:spLocks noGrp="1"/>
          </p:cNvSpPr>
          <p:nvPr>
            <p:ph type="title"/>
          </p:nvPr>
        </p:nvSpPr>
        <p:spPr>
          <a:xfrm>
            <a:off x="1451579" y="618383"/>
            <a:ext cx="9603275" cy="1049235"/>
          </a:xfrm>
        </p:spPr>
        <p:txBody>
          <a:bodyPr>
            <a:normAutofit fontScale="90000"/>
          </a:bodyPr>
          <a:lstStyle/>
          <a:p>
            <a:pPr algn="ctr"/>
            <a:r>
              <a:rPr lang="lv-LV" dirty="0">
                <a:latin typeface="Bahnschrift" panose="020B0502040204020203" pitchFamily="34" charset="0"/>
              </a:rPr>
              <a:t>Nabadzības riska indekss pēc vecuma dzimum</a:t>
            </a:r>
            <a:r>
              <a:rPr lang="en-US" dirty="0">
                <a:latin typeface="Bahnschrift" panose="020B0502040204020203" pitchFamily="34" charset="0"/>
              </a:rPr>
              <a:t>u</a:t>
            </a:r>
            <a:r>
              <a:rPr lang="lv-LV" dirty="0">
                <a:latin typeface="Bahnschrift" panose="020B0502040204020203" pitchFamily="34" charset="0"/>
              </a:rPr>
              <a:t> griezumā</a:t>
            </a:r>
            <a:r>
              <a:rPr lang="en-US" dirty="0">
                <a:latin typeface="Bahnschrift" panose="020B0502040204020203" pitchFamily="34" charset="0"/>
              </a:rPr>
              <a:t> – </a:t>
            </a:r>
            <a:r>
              <a:rPr lang="en-US" b="1" dirty="0" err="1">
                <a:latin typeface="Bahnschrift" panose="020B0502040204020203" pitchFamily="34" charset="0"/>
              </a:rPr>
              <a:t>bērni</a:t>
            </a:r>
            <a:r>
              <a:rPr lang="en-US" b="1" dirty="0">
                <a:latin typeface="Bahnschrift" panose="020B0502040204020203" pitchFamily="34" charset="0"/>
              </a:rPr>
              <a:t> (0-17 </a:t>
            </a:r>
            <a:r>
              <a:rPr lang="en-US" b="1" dirty="0" err="1">
                <a:latin typeface="Bahnschrift" panose="020B0502040204020203" pitchFamily="34" charset="0"/>
              </a:rPr>
              <a:t>gadi</a:t>
            </a:r>
            <a:r>
              <a:rPr lang="en-US" b="1" dirty="0">
                <a:latin typeface="Bahnschrift" panose="020B0502040204020203" pitchFamily="34" charset="0"/>
              </a:rPr>
              <a:t>)</a:t>
            </a:r>
            <a:br>
              <a:rPr lang="lv-LV" b="1" dirty="0">
                <a:latin typeface="Bahnschrift" panose="020B0502040204020203" pitchFamily="34" charset="0"/>
              </a:rPr>
            </a:br>
            <a:endParaRPr lang="lv-LV" b="1" dirty="0"/>
          </a:p>
        </p:txBody>
      </p:sp>
      <p:graphicFrame>
        <p:nvGraphicFramePr>
          <p:cNvPr id="4" name="Chart 3">
            <a:extLst>
              <a:ext uri="{FF2B5EF4-FFF2-40B4-BE49-F238E27FC236}">
                <a16:creationId xmlns:a16="http://schemas.microsoft.com/office/drawing/2014/main" id="{7108E3B7-6AB0-4B32-8203-0EA528614EFD}"/>
              </a:ext>
            </a:extLst>
          </p:cNvPr>
          <p:cNvGraphicFramePr>
            <a:graphicFrameLocks/>
          </p:cNvGraphicFramePr>
          <p:nvPr>
            <p:extLst>
              <p:ext uri="{D42A27DB-BD31-4B8C-83A1-F6EECF244321}">
                <p14:modId xmlns:p14="http://schemas.microsoft.com/office/powerpoint/2010/main" val="2888847281"/>
              </p:ext>
            </p:extLst>
          </p:nvPr>
        </p:nvGraphicFramePr>
        <p:xfrm>
          <a:off x="775252" y="2057398"/>
          <a:ext cx="10527615" cy="36576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02130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9DFE1-C34C-4B24-8795-09F7D5438541}"/>
              </a:ext>
            </a:extLst>
          </p:cNvPr>
          <p:cNvSpPr>
            <a:spLocks noGrp="1"/>
          </p:cNvSpPr>
          <p:nvPr>
            <p:ph type="title"/>
          </p:nvPr>
        </p:nvSpPr>
        <p:spPr>
          <a:xfrm>
            <a:off x="1481396" y="436772"/>
            <a:ext cx="9603275" cy="1049235"/>
          </a:xfrm>
        </p:spPr>
        <p:txBody>
          <a:bodyPr>
            <a:normAutofit/>
          </a:bodyPr>
          <a:lstStyle/>
          <a:p>
            <a:pPr algn="ctr"/>
            <a:r>
              <a:rPr lang="lv-LV" dirty="0">
                <a:latin typeface="Bahnschrift" panose="020B0502040204020203" pitchFamily="34" charset="0"/>
              </a:rPr>
              <a:t>Nabadzības riska indekss pēc vecuma dzimum</a:t>
            </a:r>
            <a:r>
              <a:rPr lang="en-US" dirty="0">
                <a:latin typeface="Bahnschrift" panose="020B0502040204020203" pitchFamily="34" charset="0"/>
              </a:rPr>
              <a:t>u</a:t>
            </a:r>
            <a:r>
              <a:rPr lang="lv-LV" dirty="0">
                <a:latin typeface="Bahnschrift" panose="020B0502040204020203" pitchFamily="34" charset="0"/>
              </a:rPr>
              <a:t> griezumā</a:t>
            </a:r>
            <a:r>
              <a:rPr lang="en-US" dirty="0">
                <a:latin typeface="Bahnschrift" panose="020B0502040204020203" pitchFamily="34" charset="0"/>
              </a:rPr>
              <a:t> – </a:t>
            </a:r>
            <a:r>
              <a:rPr lang="en-US" b="1" dirty="0" err="1">
                <a:latin typeface="Bahnschrift" panose="020B0502040204020203" pitchFamily="34" charset="0"/>
              </a:rPr>
              <a:t>jaunieši</a:t>
            </a:r>
            <a:r>
              <a:rPr lang="en-US" b="1" dirty="0">
                <a:latin typeface="Bahnschrift" panose="020B0502040204020203" pitchFamily="34" charset="0"/>
              </a:rPr>
              <a:t> (18-24 </a:t>
            </a:r>
            <a:r>
              <a:rPr lang="en-US" b="1" dirty="0" err="1">
                <a:latin typeface="Bahnschrift" panose="020B0502040204020203" pitchFamily="34" charset="0"/>
              </a:rPr>
              <a:t>gadi</a:t>
            </a:r>
            <a:r>
              <a:rPr lang="en-US" b="1" dirty="0">
                <a:latin typeface="Bahnschrift" panose="020B0502040204020203" pitchFamily="34" charset="0"/>
              </a:rPr>
              <a:t>)</a:t>
            </a:r>
            <a:endParaRPr lang="lv-LV" b="1" dirty="0"/>
          </a:p>
        </p:txBody>
      </p:sp>
      <p:graphicFrame>
        <p:nvGraphicFramePr>
          <p:cNvPr id="4" name="Chart 3">
            <a:extLst>
              <a:ext uri="{FF2B5EF4-FFF2-40B4-BE49-F238E27FC236}">
                <a16:creationId xmlns:a16="http://schemas.microsoft.com/office/drawing/2014/main" id="{0AFBDB1A-1A7D-4FCB-BE4A-ADF1E4031576}"/>
              </a:ext>
            </a:extLst>
          </p:cNvPr>
          <p:cNvGraphicFramePr>
            <a:graphicFrameLocks/>
          </p:cNvGraphicFramePr>
          <p:nvPr>
            <p:extLst>
              <p:ext uri="{D42A27DB-BD31-4B8C-83A1-F6EECF244321}">
                <p14:modId xmlns:p14="http://schemas.microsoft.com/office/powerpoint/2010/main" val="143400088"/>
              </p:ext>
            </p:extLst>
          </p:nvPr>
        </p:nvGraphicFramePr>
        <p:xfrm>
          <a:off x="1023730" y="2027236"/>
          <a:ext cx="10277061" cy="379709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34231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EB070-7C93-4B1F-B810-601842E667F7}"/>
              </a:ext>
            </a:extLst>
          </p:cNvPr>
          <p:cNvSpPr>
            <a:spLocks noGrp="1"/>
          </p:cNvSpPr>
          <p:nvPr>
            <p:ph type="title"/>
          </p:nvPr>
        </p:nvSpPr>
        <p:spPr>
          <a:xfrm>
            <a:off x="1461518" y="476528"/>
            <a:ext cx="9603275" cy="1049235"/>
          </a:xfrm>
        </p:spPr>
        <p:txBody>
          <a:bodyPr>
            <a:normAutofit fontScale="90000"/>
          </a:bodyPr>
          <a:lstStyle/>
          <a:p>
            <a:pPr algn="ctr"/>
            <a:r>
              <a:rPr lang="lv-LV" dirty="0">
                <a:latin typeface="Bahnschrift" panose="020B0502040204020203" pitchFamily="34" charset="0"/>
              </a:rPr>
              <a:t>Nabadzības riska indekss pēc vecuma dzimumu griezumā – </a:t>
            </a:r>
            <a:r>
              <a:rPr lang="lv-LV" b="1" dirty="0">
                <a:latin typeface="Bahnschrift" panose="020B0502040204020203" pitchFamily="34" charset="0"/>
              </a:rPr>
              <a:t>darbspējas vecumā (25-49 gadi)</a:t>
            </a:r>
          </a:p>
        </p:txBody>
      </p:sp>
      <p:graphicFrame>
        <p:nvGraphicFramePr>
          <p:cNvPr id="4" name="Chart 3">
            <a:extLst>
              <a:ext uri="{FF2B5EF4-FFF2-40B4-BE49-F238E27FC236}">
                <a16:creationId xmlns:a16="http://schemas.microsoft.com/office/drawing/2014/main" id="{CB1F10CC-A45F-4BB0-AC30-E3BA11A97B40}"/>
              </a:ext>
            </a:extLst>
          </p:cNvPr>
          <p:cNvGraphicFramePr>
            <a:graphicFrameLocks/>
          </p:cNvGraphicFramePr>
          <p:nvPr>
            <p:extLst>
              <p:ext uri="{D42A27DB-BD31-4B8C-83A1-F6EECF244321}">
                <p14:modId xmlns:p14="http://schemas.microsoft.com/office/powerpoint/2010/main" val="3656695639"/>
              </p:ext>
            </p:extLst>
          </p:nvPr>
        </p:nvGraphicFramePr>
        <p:xfrm>
          <a:off x="1093305" y="1995486"/>
          <a:ext cx="9971488" cy="38089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5809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10447-4A5E-4C8D-97D3-9A5D9C663CD5}"/>
              </a:ext>
            </a:extLst>
          </p:cNvPr>
          <p:cNvSpPr>
            <a:spLocks noGrp="1"/>
          </p:cNvSpPr>
          <p:nvPr>
            <p:ph type="title"/>
          </p:nvPr>
        </p:nvSpPr>
        <p:spPr>
          <a:xfrm>
            <a:off x="1441640" y="645493"/>
            <a:ext cx="9603275" cy="1049235"/>
          </a:xfrm>
        </p:spPr>
        <p:txBody>
          <a:bodyPr>
            <a:normAutofit fontScale="90000"/>
          </a:bodyPr>
          <a:lstStyle/>
          <a:p>
            <a:pPr algn="ctr"/>
            <a:r>
              <a:rPr lang="lv-LV">
                <a:latin typeface="Bahnschrift" panose="020B0502040204020203" pitchFamily="34" charset="0"/>
              </a:rPr>
              <a:t>Nabadzības riska indekss pēc vecuma dzimumu griezumā – </a:t>
            </a:r>
            <a:r>
              <a:rPr lang="lv-LV" b="1">
                <a:latin typeface="Bahnschrift" panose="020B0502040204020203" pitchFamily="34" charset="0"/>
              </a:rPr>
              <a:t>pirmspensijas vecumā (50 - 64 gadi)</a:t>
            </a:r>
            <a:endParaRPr lang="lv-LV"/>
          </a:p>
        </p:txBody>
      </p:sp>
      <p:graphicFrame>
        <p:nvGraphicFramePr>
          <p:cNvPr id="4" name="Chart 3">
            <a:extLst>
              <a:ext uri="{FF2B5EF4-FFF2-40B4-BE49-F238E27FC236}">
                <a16:creationId xmlns:a16="http://schemas.microsoft.com/office/drawing/2014/main" id="{2A7142CA-C556-496C-8BCB-9BD6870B43C3}"/>
              </a:ext>
            </a:extLst>
          </p:cNvPr>
          <p:cNvGraphicFramePr>
            <a:graphicFrameLocks/>
          </p:cNvGraphicFramePr>
          <p:nvPr>
            <p:extLst>
              <p:ext uri="{D42A27DB-BD31-4B8C-83A1-F6EECF244321}">
                <p14:modId xmlns:p14="http://schemas.microsoft.com/office/powerpoint/2010/main" val="2584100605"/>
              </p:ext>
            </p:extLst>
          </p:nvPr>
        </p:nvGraphicFramePr>
        <p:xfrm>
          <a:off x="1252330" y="2057400"/>
          <a:ext cx="9879496" cy="37768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89817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5054F-AF0B-4B58-BAA0-00EBDA6D8687}"/>
              </a:ext>
            </a:extLst>
          </p:cNvPr>
          <p:cNvSpPr>
            <a:spLocks noGrp="1"/>
          </p:cNvSpPr>
          <p:nvPr>
            <p:ph type="title"/>
          </p:nvPr>
        </p:nvSpPr>
        <p:spPr>
          <a:xfrm>
            <a:off x="1451579" y="486467"/>
            <a:ext cx="9603275" cy="1049235"/>
          </a:xfrm>
        </p:spPr>
        <p:txBody>
          <a:bodyPr>
            <a:normAutofit fontScale="90000"/>
          </a:bodyPr>
          <a:lstStyle/>
          <a:p>
            <a:pPr algn="ctr"/>
            <a:r>
              <a:rPr lang="lv-LV" dirty="0">
                <a:latin typeface="Bahnschrift" panose="020B0502040204020203" pitchFamily="34" charset="0"/>
              </a:rPr>
              <a:t>Nabadzības riska indekss pēc vecuma dzimumu griezumā – </a:t>
            </a:r>
            <a:r>
              <a:rPr lang="lv-LV" b="1" dirty="0">
                <a:latin typeface="Bahnschrift" panose="020B0502040204020203" pitchFamily="34" charset="0"/>
              </a:rPr>
              <a:t>pensionēšanās vecumā (65 gadi +)</a:t>
            </a:r>
            <a:endParaRPr lang="lv-LV" dirty="0"/>
          </a:p>
        </p:txBody>
      </p:sp>
      <p:graphicFrame>
        <p:nvGraphicFramePr>
          <p:cNvPr id="4" name="Chart 3">
            <a:extLst>
              <a:ext uri="{FF2B5EF4-FFF2-40B4-BE49-F238E27FC236}">
                <a16:creationId xmlns:a16="http://schemas.microsoft.com/office/drawing/2014/main" id="{1FB66B73-ABEF-4962-ABFD-2A61F3716639}"/>
              </a:ext>
            </a:extLst>
          </p:cNvPr>
          <p:cNvGraphicFramePr>
            <a:graphicFrameLocks/>
          </p:cNvGraphicFramePr>
          <p:nvPr>
            <p:extLst>
              <p:ext uri="{D42A27DB-BD31-4B8C-83A1-F6EECF244321}">
                <p14:modId xmlns:p14="http://schemas.microsoft.com/office/powerpoint/2010/main" val="487686197"/>
              </p:ext>
            </p:extLst>
          </p:nvPr>
        </p:nvGraphicFramePr>
        <p:xfrm>
          <a:off x="1381539" y="2052637"/>
          <a:ext cx="9750287" cy="36325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607494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TM10001114[[fn=Gallery]]</Template>
  <TotalTime>1234</TotalTime>
  <Words>1630</Words>
  <Application>Microsoft Office PowerPoint</Application>
  <PresentationFormat>Widescreen</PresentationFormat>
  <Paragraphs>167</Paragraphs>
  <Slides>29</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Bahnschrift</vt:lpstr>
      <vt:lpstr>Calibri</vt:lpstr>
      <vt:lpstr>Gill Sans MT</vt:lpstr>
      <vt:lpstr>Gallery</vt:lpstr>
      <vt:lpstr>Ikgadējie nabadzības un sociālās atstumtības mazināšanas rīcībpolitikas izvērtējumi –  analīze dzimumu griezumā </vt:lpstr>
      <vt:lpstr>7 izvērtējumi  par laika posmu no 2012.-2020.gadam</vt:lpstr>
      <vt:lpstr>Nabadzības un  sociālās atstumtības riska Statistikas datu tendences dzimumu griezumā (2012-2020)</vt:lpstr>
      <vt:lpstr>Nabadzības riska indekss pēc dzimuma </vt:lpstr>
      <vt:lpstr>Nabadzības riska indekss pēc vecuma dzimumu griezumā – bērni (0-17 gadi) </vt:lpstr>
      <vt:lpstr>Nabadzības riska indekss pēc vecuma dzimumu griezumā – jaunieši (18-24 gadi)</vt:lpstr>
      <vt:lpstr>Nabadzības riska indekss pēc vecuma dzimumu griezumā – darbspējas vecumā (25-49 gadi)</vt:lpstr>
      <vt:lpstr>Nabadzības riska indekss pēc vecuma dzimumu griezumā – pirmspensijas vecumā (50 - 64 gadi)</vt:lpstr>
      <vt:lpstr>Nabadzības riska indekss pēc vecuma dzimumu griezumā – pensionēšanās vecumā (65 gadi +)</vt:lpstr>
      <vt:lpstr>Nabadzības riska indekss pēc vecuma dzimumu griezumā – pensijas vecumā (75 gadi +)</vt:lpstr>
      <vt:lpstr>Nabadzības riska indekss pēc ekonomiskās aktivitātes (bezdarbnieki un neaktīvās personas) dzimumu griezumā </vt:lpstr>
      <vt:lpstr>Nabadzības riska indekss pēc mājsaimniecību veida dzimumu griezumā</vt:lpstr>
      <vt:lpstr>Strādājošo nabadzības riska indekss  pēc dzimuma </vt:lpstr>
      <vt:lpstr>Materiālā un sociālā nenodrošinātība  pēc dzimuma</vt:lpstr>
      <vt:lpstr>Padziļinātās tēmas</vt:lpstr>
      <vt:lpstr>Parādsaistības (2017) </vt:lpstr>
      <vt:lpstr>izvērtējums par nevienlīdzību veselības aprūpē (2019) (secinājumi pēc datu analīzes)</vt:lpstr>
      <vt:lpstr>izvērtējums par nevienlīdzību veselības aprūpē  </vt:lpstr>
      <vt:lpstr>izvērtējums par nevienlīdzību mājokļa pieejamībā (2019) (secinājumi pēc datu analīzes) </vt:lpstr>
      <vt:lpstr>izvērtējums par nevienlīdzību mājokļa pieejamībā </vt:lpstr>
      <vt:lpstr>nevienlīdzība sabiedriskā transporta pieejamības jomā (2020) (secinājumi pēc datu analīzes) </vt:lpstr>
      <vt:lpstr>nevienlīdzība sabiedriskā transporta pieejamības jomā </vt:lpstr>
      <vt:lpstr>padziļināts izvērtējums par  GMI saņēmēju iztikšanas stratēģijām (2021) (dati)</vt:lpstr>
      <vt:lpstr>padziļināts izvērtējums par  GMI pabalsta saņēmēju iztikšanas stratēģijām</vt:lpstr>
      <vt:lpstr>padziļināts izvērtējums par  GMI saņēmēju iztikšanas stratēģijām</vt:lpstr>
      <vt:lpstr>padziļināts izvērtējums par valsts sociālā nodrošinājuma pabalsta saņēmējiem (2022) </vt:lpstr>
      <vt:lpstr>padziļināts izvērtējums par maznodrošinātām personām (dati) </vt:lpstr>
      <vt:lpstr>padziļināts izvērtējums par maznodrošinātām personām (2022) </vt:lpstr>
      <vt:lpstr>Ar pētījumiem var iepazīties Labklājības ministrijas mājas lapā:  https://www.lm.gov.lv/lv/projekts/ikgadejs-nabadzibas-un-socialas-atstumtibas-mazinasanas-ricibpolitikas-izvertejums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Ikgadējie</dc:title>
  <dc:creator>Evija Kūla</dc:creator>
  <cp:lastModifiedBy>Evija Kūla</cp:lastModifiedBy>
  <cp:revision>191</cp:revision>
  <dcterms:created xsi:type="dcterms:W3CDTF">2023-03-24T06:48:34Z</dcterms:created>
  <dcterms:modified xsi:type="dcterms:W3CDTF">2023-03-29T11:02:52Z</dcterms:modified>
</cp:coreProperties>
</file>